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0"/>
  </p:notesMasterIdLst>
  <p:sldIdLst>
    <p:sldId id="256" r:id="rId2"/>
    <p:sldId id="257" r:id="rId3"/>
    <p:sldId id="261" r:id="rId4"/>
    <p:sldId id="262" r:id="rId5"/>
    <p:sldId id="263" r:id="rId6"/>
    <p:sldId id="264" r:id="rId7"/>
    <p:sldId id="260" r:id="rId8"/>
    <p:sldId id="266" r:id="rId9"/>
    <p:sldId id="265" r:id="rId10"/>
    <p:sldId id="267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281" r:id="rId24"/>
    <p:sldId id="282" r:id="rId25"/>
    <p:sldId id="283" r:id="rId26"/>
    <p:sldId id="284" r:id="rId27"/>
    <p:sldId id="285" r:id="rId28"/>
    <p:sldId id="286" r:id="rId29"/>
    <p:sldId id="287" r:id="rId30"/>
    <p:sldId id="288" r:id="rId31"/>
    <p:sldId id="289" r:id="rId32"/>
    <p:sldId id="290" r:id="rId33"/>
    <p:sldId id="291" r:id="rId34"/>
    <p:sldId id="292" r:id="rId35"/>
    <p:sldId id="293" r:id="rId36"/>
    <p:sldId id="294" r:id="rId37"/>
    <p:sldId id="296" r:id="rId38"/>
    <p:sldId id="297" r:id="rId3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 showGuides="1">
      <p:cViewPr varScale="1">
        <p:scale>
          <a:sx n="82" d="100"/>
          <a:sy n="82" d="100"/>
        </p:scale>
        <p:origin x="72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iser GX" userId="064cad1f84cd5131" providerId="LiveId" clId="{8C1DD77F-4B98-4CC5-AC4E-81CF7085165F}"/>
    <pc:docChg chg="modSld">
      <pc:chgData name="Kaiser GX" userId="064cad1f84cd5131" providerId="LiveId" clId="{8C1DD77F-4B98-4CC5-AC4E-81CF7085165F}" dt="2018-04-27T05:22:19.233" v="0" actId="20577"/>
      <pc:docMkLst>
        <pc:docMk/>
      </pc:docMkLst>
      <pc:sldChg chg="modSp">
        <pc:chgData name="Kaiser GX" userId="064cad1f84cd5131" providerId="LiveId" clId="{8C1DD77F-4B98-4CC5-AC4E-81CF7085165F}" dt="2018-04-27T05:22:19.233" v="0" actId="20577"/>
        <pc:sldMkLst>
          <pc:docMk/>
          <pc:sldMk cId="2561158608" sldId="281"/>
        </pc:sldMkLst>
        <pc:spChg chg="mod">
          <ac:chgData name="Kaiser GX" userId="064cad1f84cd5131" providerId="LiveId" clId="{8C1DD77F-4B98-4CC5-AC4E-81CF7085165F}" dt="2018-04-27T05:22:19.233" v="0" actId="20577"/>
          <ac:spMkLst>
            <pc:docMk/>
            <pc:sldMk cId="2561158608" sldId="281"/>
            <ac:spMk id="3" creationId="{00000000-0000-0000-0000-000000000000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935FBA8-51E2-46AB-ACAC-306EA934B7B8}" type="doc">
      <dgm:prSet loTypeId="urn:microsoft.com/office/officeart/2008/layout/LinedList" loCatId="list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BC30CE8-1D8E-4586-BA3B-54472A6F0D43}">
      <dgm:prSet custT="1"/>
      <dgm:spPr/>
      <dgm:t>
        <a:bodyPr/>
        <a:lstStyle/>
        <a:p>
          <a:pPr rtl="0"/>
          <a:r>
            <a:rPr lang="en-US" sz="3200" dirty="0"/>
            <a:t>	Datasets</a:t>
          </a:r>
        </a:p>
      </dgm:t>
    </dgm:pt>
    <dgm:pt modelId="{82CE259F-3462-4B3F-A990-5CF3E4525976}" type="parTrans" cxnId="{E703C6B2-42DA-4F96-8F6C-944B619DD959}">
      <dgm:prSet/>
      <dgm:spPr/>
      <dgm:t>
        <a:bodyPr/>
        <a:lstStyle/>
        <a:p>
          <a:endParaRPr lang="en-US"/>
        </a:p>
      </dgm:t>
    </dgm:pt>
    <dgm:pt modelId="{F6C922E1-B8FD-45D2-B828-32319D917966}" type="sibTrans" cxnId="{E703C6B2-42DA-4F96-8F6C-944B619DD959}">
      <dgm:prSet/>
      <dgm:spPr/>
      <dgm:t>
        <a:bodyPr/>
        <a:lstStyle/>
        <a:p>
          <a:endParaRPr lang="en-US"/>
        </a:p>
      </dgm:t>
    </dgm:pt>
    <dgm:pt modelId="{6FE4ACFA-7F54-4323-9320-4121C93FA7EE}">
      <dgm:prSet custT="1"/>
      <dgm:spPr/>
      <dgm:t>
        <a:bodyPr/>
        <a:lstStyle/>
        <a:p>
          <a:pPr rtl="0"/>
          <a:r>
            <a:rPr lang="en-US" sz="3200" dirty="0"/>
            <a:t>	Feature extraction</a:t>
          </a:r>
        </a:p>
      </dgm:t>
    </dgm:pt>
    <dgm:pt modelId="{C7B90B1F-B6B5-45E3-B09C-85BB71B175A1}" type="parTrans" cxnId="{A1B96ADE-3C72-47E1-84B4-32AA96F60F3D}">
      <dgm:prSet/>
      <dgm:spPr/>
      <dgm:t>
        <a:bodyPr/>
        <a:lstStyle/>
        <a:p>
          <a:endParaRPr lang="en-US"/>
        </a:p>
      </dgm:t>
    </dgm:pt>
    <dgm:pt modelId="{5F65E6B5-BCDE-493A-A36A-A3D3B5720806}" type="sibTrans" cxnId="{A1B96ADE-3C72-47E1-84B4-32AA96F60F3D}">
      <dgm:prSet/>
      <dgm:spPr/>
      <dgm:t>
        <a:bodyPr/>
        <a:lstStyle/>
        <a:p>
          <a:endParaRPr lang="en-US"/>
        </a:p>
      </dgm:t>
    </dgm:pt>
    <dgm:pt modelId="{760D9A86-678D-468C-84C0-6350539C7C70}">
      <dgm:prSet custT="1"/>
      <dgm:spPr/>
      <dgm:t>
        <a:bodyPr/>
        <a:lstStyle/>
        <a:p>
          <a:pPr rtl="0"/>
          <a:r>
            <a:rPr lang="en-US" sz="3200" dirty="0"/>
            <a:t>	Feature description</a:t>
          </a:r>
        </a:p>
      </dgm:t>
    </dgm:pt>
    <dgm:pt modelId="{0FB9F424-5867-42AB-9DD9-C73FF59D6A9A}" type="parTrans" cxnId="{31D08035-5A38-4A61-A3A3-7EAC84F62BA8}">
      <dgm:prSet/>
      <dgm:spPr/>
      <dgm:t>
        <a:bodyPr/>
        <a:lstStyle/>
        <a:p>
          <a:endParaRPr lang="en-US"/>
        </a:p>
      </dgm:t>
    </dgm:pt>
    <dgm:pt modelId="{59B6230D-8342-4A9E-AFC3-B7CDD67A8AB2}" type="sibTrans" cxnId="{31D08035-5A38-4A61-A3A3-7EAC84F62BA8}">
      <dgm:prSet/>
      <dgm:spPr/>
      <dgm:t>
        <a:bodyPr/>
        <a:lstStyle/>
        <a:p>
          <a:endParaRPr lang="en-US"/>
        </a:p>
      </dgm:t>
    </dgm:pt>
    <dgm:pt modelId="{27A44305-9CE5-4C12-9AD0-24C07C2D98BC}">
      <dgm:prSet custT="1"/>
      <dgm:spPr/>
      <dgm:t>
        <a:bodyPr/>
        <a:lstStyle/>
        <a:p>
          <a:pPr rtl="0"/>
          <a:r>
            <a:rPr lang="en-US" sz="3200" dirty="0"/>
            <a:t>	Feature reduction and classification</a:t>
          </a:r>
        </a:p>
      </dgm:t>
    </dgm:pt>
    <dgm:pt modelId="{2029DF4B-A79A-4529-8B9D-0D2839C87C20}" type="parTrans" cxnId="{A21269BA-C072-43EE-9BAD-D3422107A311}">
      <dgm:prSet/>
      <dgm:spPr/>
      <dgm:t>
        <a:bodyPr/>
        <a:lstStyle/>
        <a:p>
          <a:endParaRPr lang="en-US"/>
        </a:p>
      </dgm:t>
    </dgm:pt>
    <dgm:pt modelId="{62A1DAC9-CE62-4780-8D7C-93E2987FFDC8}" type="sibTrans" cxnId="{A21269BA-C072-43EE-9BAD-D3422107A311}">
      <dgm:prSet/>
      <dgm:spPr/>
      <dgm:t>
        <a:bodyPr/>
        <a:lstStyle/>
        <a:p>
          <a:endParaRPr lang="en-US"/>
        </a:p>
      </dgm:t>
    </dgm:pt>
    <dgm:pt modelId="{CF1ED09C-FCA7-48E2-86A0-8B3842FA0F28}">
      <dgm:prSet custT="1"/>
      <dgm:spPr/>
      <dgm:t>
        <a:bodyPr/>
        <a:lstStyle/>
        <a:p>
          <a:pPr rtl="0"/>
          <a:r>
            <a:rPr lang="en-US" sz="3200" dirty="0"/>
            <a:t>	Experiment result</a:t>
          </a:r>
        </a:p>
      </dgm:t>
    </dgm:pt>
    <dgm:pt modelId="{F39C4292-A816-4529-94A1-8C91406B8BA5}" type="parTrans" cxnId="{7C5E8C4C-6C7A-4500-92C2-6F71F7A5038D}">
      <dgm:prSet/>
      <dgm:spPr/>
      <dgm:t>
        <a:bodyPr/>
        <a:lstStyle/>
        <a:p>
          <a:endParaRPr lang="en-US"/>
        </a:p>
      </dgm:t>
    </dgm:pt>
    <dgm:pt modelId="{7D288A9A-4CA8-4665-8F81-80E3399CF9C1}" type="sibTrans" cxnId="{7C5E8C4C-6C7A-4500-92C2-6F71F7A5038D}">
      <dgm:prSet/>
      <dgm:spPr/>
      <dgm:t>
        <a:bodyPr/>
        <a:lstStyle/>
        <a:p>
          <a:endParaRPr lang="en-US"/>
        </a:p>
      </dgm:t>
    </dgm:pt>
    <dgm:pt modelId="{26942E1F-ED0C-437A-8B21-9E5F065CA656}" type="pres">
      <dgm:prSet presAssocID="{F935FBA8-51E2-46AB-ACAC-306EA934B7B8}" presName="vert0" presStyleCnt="0">
        <dgm:presLayoutVars>
          <dgm:dir/>
          <dgm:animOne val="branch"/>
          <dgm:animLvl val="lvl"/>
        </dgm:presLayoutVars>
      </dgm:prSet>
      <dgm:spPr/>
    </dgm:pt>
    <dgm:pt modelId="{7C30DC09-AE76-4CB4-A252-09F39D1D411A}" type="pres">
      <dgm:prSet presAssocID="{9BC30CE8-1D8E-4586-BA3B-54472A6F0D43}" presName="thickLine" presStyleLbl="alignNode1" presStyleIdx="0" presStyleCnt="5"/>
      <dgm:spPr/>
    </dgm:pt>
    <dgm:pt modelId="{E4D98F3F-75B7-4DD0-9D56-DA9BCE10B16D}" type="pres">
      <dgm:prSet presAssocID="{9BC30CE8-1D8E-4586-BA3B-54472A6F0D43}" presName="horz1" presStyleCnt="0"/>
      <dgm:spPr/>
    </dgm:pt>
    <dgm:pt modelId="{505DB812-908A-4706-BF08-8F283FA77BDE}" type="pres">
      <dgm:prSet presAssocID="{9BC30CE8-1D8E-4586-BA3B-54472A6F0D43}" presName="tx1" presStyleLbl="revTx" presStyleIdx="0" presStyleCnt="5"/>
      <dgm:spPr/>
    </dgm:pt>
    <dgm:pt modelId="{63B1474D-927C-4C56-9FCE-757B661D3199}" type="pres">
      <dgm:prSet presAssocID="{9BC30CE8-1D8E-4586-BA3B-54472A6F0D43}" presName="vert1" presStyleCnt="0"/>
      <dgm:spPr/>
    </dgm:pt>
    <dgm:pt modelId="{9799DCBD-C4A1-49A6-BA16-651404E36F72}" type="pres">
      <dgm:prSet presAssocID="{6FE4ACFA-7F54-4323-9320-4121C93FA7EE}" presName="thickLine" presStyleLbl="alignNode1" presStyleIdx="1" presStyleCnt="5"/>
      <dgm:spPr/>
    </dgm:pt>
    <dgm:pt modelId="{E09D8BBB-2AC1-4981-8AF5-239480C7252B}" type="pres">
      <dgm:prSet presAssocID="{6FE4ACFA-7F54-4323-9320-4121C93FA7EE}" presName="horz1" presStyleCnt="0"/>
      <dgm:spPr/>
    </dgm:pt>
    <dgm:pt modelId="{DBF83660-2CA5-4A2A-94EC-07FA91E70709}" type="pres">
      <dgm:prSet presAssocID="{6FE4ACFA-7F54-4323-9320-4121C93FA7EE}" presName="tx1" presStyleLbl="revTx" presStyleIdx="1" presStyleCnt="5"/>
      <dgm:spPr/>
    </dgm:pt>
    <dgm:pt modelId="{CB08C8BB-E5BD-4A80-AC32-89C19DAA6F69}" type="pres">
      <dgm:prSet presAssocID="{6FE4ACFA-7F54-4323-9320-4121C93FA7EE}" presName="vert1" presStyleCnt="0"/>
      <dgm:spPr/>
    </dgm:pt>
    <dgm:pt modelId="{B1DD12C8-AB18-4AB6-BD7B-B29133650BDA}" type="pres">
      <dgm:prSet presAssocID="{760D9A86-678D-468C-84C0-6350539C7C70}" presName="thickLine" presStyleLbl="alignNode1" presStyleIdx="2" presStyleCnt="5"/>
      <dgm:spPr/>
    </dgm:pt>
    <dgm:pt modelId="{EA201AE6-3273-41C1-A08E-65B31FB524FA}" type="pres">
      <dgm:prSet presAssocID="{760D9A86-678D-468C-84C0-6350539C7C70}" presName="horz1" presStyleCnt="0"/>
      <dgm:spPr/>
    </dgm:pt>
    <dgm:pt modelId="{01A12573-2E48-460B-A810-9362C46B4860}" type="pres">
      <dgm:prSet presAssocID="{760D9A86-678D-468C-84C0-6350539C7C70}" presName="tx1" presStyleLbl="revTx" presStyleIdx="2" presStyleCnt="5"/>
      <dgm:spPr/>
    </dgm:pt>
    <dgm:pt modelId="{FEE2A594-DF0B-4DCA-B193-543C75957A20}" type="pres">
      <dgm:prSet presAssocID="{760D9A86-678D-468C-84C0-6350539C7C70}" presName="vert1" presStyleCnt="0"/>
      <dgm:spPr/>
    </dgm:pt>
    <dgm:pt modelId="{07129630-F619-4209-936D-D911284137E5}" type="pres">
      <dgm:prSet presAssocID="{27A44305-9CE5-4C12-9AD0-24C07C2D98BC}" presName="thickLine" presStyleLbl="alignNode1" presStyleIdx="3" presStyleCnt="5"/>
      <dgm:spPr/>
    </dgm:pt>
    <dgm:pt modelId="{05D1267A-C53A-4CBB-B0CD-7B4D19056E7E}" type="pres">
      <dgm:prSet presAssocID="{27A44305-9CE5-4C12-9AD0-24C07C2D98BC}" presName="horz1" presStyleCnt="0"/>
      <dgm:spPr/>
    </dgm:pt>
    <dgm:pt modelId="{5E177AEA-D4FC-424A-B406-2A219705B96F}" type="pres">
      <dgm:prSet presAssocID="{27A44305-9CE5-4C12-9AD0-24C07C2D98BC}" presName="tx1" presStyleLbl="revTx" presStyleIdx="3" presStyleCnt="5"/>
      <dgm:spPr/>
    </dgm:pt>
    <dgm:pt modelId="{D222C3FE-3120-408C-86CE-58ED7EFB4C7F}" type="pres">
      <dgm:prSet presAssocID="{27A44305-9CE5-4C12-9AD0-24C07C2D98BC}" presName="vert1" presStyleCnt="0"/>
      <dgm:spPr/>
    </dgm:pt>
    <dgm:pt modelId="{2AAC53F4-E0F3-4929-94D7-8A3297626FE6}" type="pres">
      <dgm:prSet presAssocID="{CF1ED09C-FCA7-48E2-86A0-8B3842FA0F28}" presName="thickLine" presStyleLbl="alignNode1" presStyleIdx="4" presStyleCnt="5"/>
      <dgm:spPr/>
    </dgm:pt>
    <dgm:pt modelId="{C5A4ABBA-F5DD-4C5A-AB9D-023BFF5864E8}" type="pres">
      <dgm:prSet presAssocID="{CF1ED09C-FCA7-48E2-86A0-8B3842FA0F28}" presName="horz1" presStyleCnt="0"/>
      <dgm:spPr/>
    </dgm:pt>
    <dgm:pt modelId="{C7C11477-D7DE-4F8F-8696-940FB2CAB98B}" type="pres">
      <dgm:prSet presAssocID="{CF1ED09C-FCA7-48E2-86A0-8B3842FA0F28}" presName="tx1" presStyleLbl="revTx" presStyleIdx="4" presStyleCnt="5"/>
      <dgm:spPr/>
    </dgm:pt>
    <dgm:pt modelId="{2FE7C9B1-1DF6-4CA8-9097-E352D1579DE4}" type="pres">
      <dgm:prSet presAssocID="{CF1ED09C-FCA7-48E2-86A0-8B3842FA0F28}" presName="vert1" presStyleCnt="0"/>
      <dgm:spPr/>
    </dgm:pt>
  </dgm:ptLst>
  <dgm:cxnLst>
    <dgm:cxn modelId="{56E81404-54BB-49AA-BA39-C78D5754E8F7}" type="presOf" srcId="{6FE4ACFA-7F54-4323-9320-4121C93FA7EE}" destId="{DBF83660-2CA5-4A2A-94EC-07FA91E70709}" srcOrd="0" destOrd="0" presId="urn:microsoft.com/office/officeart/2008/layout/LinedList"/>
    <dgm:cxn modelId="{31D08035-5A38-4A61-A3A3-7EAC84F62BA8}" srcId="{F935FBA8-51E2-46AB-ACAC-306EA934B7B8}" destId="{760D9A86-678D-468C-84C0-6350539C7C70}" srcOrd="2" destOrd="0" parTransId="{0FB9F424-5867-42AB-9DD9-C73FF59D6A9A}" sibTransId="{59B6230D-8342-4A9E-AFC3-B7CDD67A8AB2}"/>
    <dgm:cxn modelId="{D626516B-A13B-40CC-8410-682C866FDC22}" type="presOf" srcId="{F935FBA8-51E2-46AB-ACAC-306EA934B7B8}" destId="{26942E1F-ED0C-437A-8B21-9E5F065CA656}" srcOrd="0" destOrd="0" presId="urn:microsoft.com/office/officeart/2008/layout/LinedList"/>
    <dgm:cxn modelId="{7C5E8C4C-6C7A-4500-92C2-6F71F7A5038D}" srcId="{F935FBA8-51E2-46AB-ACAC-306EA934B7B8}" destId="{CF1ED09C-FCA7-48E2-86A0-8B3842FA0F28}" srcOrd="4" destOrd="0" parTransId="{F39C4292-A816-4529-94A1-8C91406B8BA5}" sibTransId="{7D288A9A-4CA8-4665-8F81-80E3399CF9C1}"/>
    <dgm:cxn modelId="{0A577E7F-B5E5-4E3F-9E5B-E0C7C25BBF4F}" type="presOf" srcId="{9BC30CE8-1D8E-4586-BA3B-54472A6F0D43}" destId="{505DB812-908A-4706-BF08-8F283FA77BDE}" srcOrd="0" destOrd="0" presId="urn:microsoft.com/office/officeart/2008/layout/LinedList"/>
    <dgm:cxn modelId="{D8F3298F-C9BD-4651-B9F7-484C1783C671}" type="presOf" srcId="{CF1ED09C-FCA7-48E2-86A0-8B3842FA0F28}" destId="{C7C11477-D7DE-4F8F-8696-940FB2CAB98B}" srcOrd="0" destOrd="0" presId="urn:microsoft.com/office/officeart/2008/layout/LinedList"/>
    <dgm:cxn modelId="{D4D9EF9D-98F9-4EB9-837B-78839BB59D5D}" type="presOf" srcId="{27A44305-9CE5-4C12-9AD0-24C07C2D98BC}" destId="{5E177AEA-D4FC-424A-B406-2A219705B96F}" srcOrd="0" destOrd="0" presId="urn:microsoft.com/office/officeart/2008/layout/LinedList"/>
    <dgm:cxn modelId="{E703C6B2-42DA-4F96-8F6C-944B619DD959}" srcId="{F935FBA8-51E2-46AB-ACAC-306EA934B7B8}" destId="{9BC30CE8-1D8E-4586-BA3B-54472A6F0D43}" srcOrd="0" destOrd="0" parTransId="{82CE259F-3462-4B3F-A990-5CF3E4525976}" sibTransId="{F6C922E1-B8FD-45D2-B828-32319D917966}"/>
    <dgm:cxn modelId="{A21269BA-C072-43EE-9BAD-D3422107A311}" srcId="{F935FBA8-51E2-46AB-ACAC-306EA934B7B8}" destId="{27A44305-9CE5-4C12-9AD0-24C07C2D98BC}" srcOrd="3" destOrd="0" parTransId="{2029DF4B-A79A-4529-8B9D-0D2839C87C20}" sibTransId="{62A1DAC9-CE62-4780-8D7C-93E2987FFDC8}"/>
    <dgm:cxn modelId="{A1B96ADE-3C72-47E1-84B4-32AA96F60F3D}" srcId="{F935FBA8-51E2-46AB-ACAC-306EA934B7B8}" destId="{6FE4ACFA-7F54-4323-9320-4121C93FA7EE}" srcOrd="1" destOrd="0" parTransId="{C7B90B1F-B6B5-45E3-B09C-85BB71B175A1}" sibTransId="{5F65E6B5-BCDE-493A-A36A-A3D3B5720806}"/>
    <dgm:cxn modelId="{729193E9-F2A7-4487-BA5F-95D0867AA4C1}" type="presOf" srcId="{760D9A86-678D-468C-84C0-6350539C7C70}" destId="{01A12573-2E48-460B-A810-9362C46B4860}" srcOrd="0" destOrd="0" presId="urn:microsoft.com/office/officeart/2008/layout/LinedList"/>
    <dgm:cxn modelId="{E4511076-DAFB-4CC2-8EC5-E71D3F0DB538}" type="presParOf" srcId="{26942E1F-ED0C-437A-8B21-9E5F065CA656}" destId="{7C30DC09-AE76-4CB4-A252-09F39D1D411A}" srcOrd="0" destOrd="0" presId="urn:microsoft.com/office/officeart/2008/layout/LinedList"/>
    <dgm:cxn modelId="{2BFC849B-4CD1-4FEB-8D96-4195E34B9411}" type="presParOf" srcId="{26942E1F-ED0C-437A-8B21-9E5F065CA656}" destId="{E4D98F3F-75B7-4DD0-9D56-DA9BCE10B16D}" srcOrd="1" destOrd="0" presId="urn:microsoft.com/office/officeart/2008/layout/LinedList"/>
    <dgm:cxn modelId="{4E18BABF-C4B8-41DC-B6B1-B82AF1FB906C}" type="presParOf" srcId="{E4D98F3F-75B7-4DD0-9D56-DA9BCE10B16D}" destId="{505DB812-908A-4706-BF08-8F283FA77BDE}" srcOrd="0" destOrd="0" presId="urn:microsoft.com/office/officeart/2008/layout/LinedList"/>
    <dgm:cxn modelId="{EF394FFE-BFE8-4210-B9D2-AFD82ED7E94B}" type="presParOf" srcId="{E4D98F3F-75B7-4DD0-9D56-DA9BCE10B16D}" destId="{63B1474D-927C-4C56-9FCE-757B661D3199}" srcOrd="1" destOrd="0" presId="urn:microsoft.com/office/officeart/2008/layout/LinedList"/>
    <dgm:cxn modelId="{3395DBDC-EC04-43AD-921C-EBE5C8C7B746}" type="presParOf" srcId="{26942E1F-ED0C-437A-8B21-9E5F065CA656}" destId="{9799DCBD-C4A1-49A6-BA16-651404E36F72}" srcOrd="2" destOrd="0" presId="urn:microsoft.com/office/officeart/2008/layout/LinedList"/>
    <dgm:cxn modelId="{F0FB662A-42CF-42D6-9B4E-51319150AF59}" type="presParOf" srcId="{26942E1F-ED0C-437A-8B21-9E5F065CA656}" destId="{E09D8BBB-2AC1-4981-8AF5-239480C7252B}" srcOrd="3" destOrd="0" presId="urn:microsoft.com/office/officeart/2008/layout/LinedList"/>
    <dgm:cxn modelId="{386E0D65-FABA-4DCE-A7DB-C9E00BA38946}" type="presParOf" srcId="{E09D8BBB-2AC1-4981-8AF5-239480C7252B}" destId="{DBF83660-2CA5-4A2A-94EC-07FA91E70709}" srcOrd="0" destOrd="0" presId="urn:microsoft.com/office/officeart/2008/layout/LinedList"/>
    <dgm:cxn modelId="{9EA7DE52-8693-4ADA-943B-D3B24EC508A2}" type="presParOf" srcId="{E09D8BBB-2AC1-4981-8AF5-239480C7252B}" destId="{CB08C8BB-E5BD-4A80-AC32-89C19DAA6F69}" srcOrd="1" destOrd="0" presId="urn:microsoft.com/office/officeart/2008/layout/LinedList"/>
    <dgm:cxn modelId="{A8633F57-5C30-4FA3-8A2F-4981B098C372}" type="presParOf" srcId="{26942E1F-ED0C-437A-8B21-9E5F065CA656}" destId="{B1DD12C8-AB18-4AB6-BD7B-B29133650BDA}" srcOrd="4" destOrd="0" presId="urn:microsoft.com/office/officeart/2008/layout/LinedList"/>
    <dgm:cxn modelId="{DC024AB0-D27B-4534-B64A-3723BA9B2D2D}" type="presParOf" srcId="{26942E1F-ED0C-437A-8B21-9E5F065CA656}" destId="{EA201AE6-3273-41C1-A08E-65B31FB524FA}" srcOrd="5" destOrd="0" presId="urn:microsoft.com/office/officeart/2008/layout/LinedList"/>
    <dgm:cxn modelId="{C1924876-E90A-466D-9212-BE1711D13043}" type="presParOf" srcId="{EA201AE6-3273-41C1-A08E-65B31FB524FA}" destId="{01A12573-2E48-460B-A810-9362C46B4860}" srcOrd="0" destOrd="0" presId="urn:microsoft.com/office/officeart/2008/layout/LinedList"/>
    <dgm:cxn modelId="{0650F9DA-57C2-4848-979A-3D7D59932EBB}" type="presParOf" srcId="{EA201AE6-3273-41C1-A08E-65B31FB524FA}" destId="{FEE2A594-DF0B-4DCA-B193-543C75957A20}" srcOrd="1" destOrd="0" presId="urn:microsoft.com/office/officeart/2008/layout/LinedList"/>
    <dgm:cxn modelId="{EAE9F8AF-C0F0-444F-BF55-04B36ADB6EB9}" type="presParOf" srcId="{26942E1F-ED0C-437A-8B21-9E5F065CA656}" destId="{07129630-F619-4209-936D-D911284137E5}" srcOrd="6" destOrd="0" presId="urn:microsoft.com/office/officeart/2008/layout/LinedList"/>
    <dgm:cxn modelId="{E78C659C-2FD2-4213-BB73-EF06155F957E}" type="presParOf" srcId="{26942E1F-ED0C-437A-8B21-9E5F065CA656}" destId="{05D1267A-C53A-4CBB-B0CD-7B4D19056E7E}" srcOrd="7" destOrd="0" presId="urn:microsoft.com/office/officeart/2008/layout/LinedList"/>
    <dgm:cxn modelId="{BAA8A54F-9B15-4F5E-9063-882B7ACCA302}" type="presParOf" srcId="{05D1267A-C53A-4CBB-B0CD-7B4D19056E7E}" destId="{5E177AEA-D4FC-424A-B406-2A219705B96F}" srcOrd="0" destOrd="0" presId="urn:microsoft.com/office/officeart/2008/layout/LinedList"/>
    <dgm:cxn modelId="{35E6A2D8-738C-433D-AE59-81323ADA3FAD}" type="presParOf" srcId="{05D1267A-C53A-4CBB-B0CD-7B4D19056E7E}" destId="{D222C3FE-3120-408C-86CE-58ED7EFB4C7F}" srcOrd="1" destOrd="0" presId="urn:microsoft.com/office/officeart/2008/layout/LinedList"/>
    <dgm:cxn modelId="{81E18EBF-69B3-483C-88BE-A77521CCCDE9}" type="presParOf" srcId="{26942E1F-ED0C-437A-8B21-9E5F065CA656}" destId="{2AAC53F4-E0F3-4929-94D7-8A3297626FE6}" srcOrd="8" destOrd="0" presId="urn:microsoft.com/office/officeart/2008/layout/LinedList"/>
    <dgm:cxn modelId="{39B8F32A-594C-40EA-B8AE-D38B66D72749}" type="presParOf" srcId="{26942E1F-ED0C-437A-8B21-9E5F065CA656}" destId="{C5A4ABBA-F5DD-4C5A-AB9D-023BFF5864E8}" srcOrd="9" destOrd="0" presId="urn:microsoft.com/office/officeart/2008/layout/LinedList"/>
    <dgm:cxn modelId="{18037F01-91A9-44F6-B397-979FC0C32077}" type="presParOf" srcId="{C5A4ABBA-F5DD-4C5A-AB9D-023BFF5864E8}" destId="{C7C11477-D7DE-4F8F-8696-940FB2CAB98B}" srcOrd="0" destOrd="0" presId="urn:microsoft.com/office/officeart/2008/layout/LinedList"/>
    <dgm:cxn modelId="{66092C13-88D2-4E97-A991-2FE64A0990F0}" type="presParOf" srcId="{C5A4ABBA-F5DD-4C5A-AB9D-023BFF5864E8}" destId="{2FE7C9B1-1DF6-4CA8-9097-E352D1579DE4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30DC09-AE76-4CB4-A252-09F39D1D411A}">
      <dsp:nvSpPr>
        <dsp:cNvPr id="0" name=""/>
        <dsp:cNvSpPr/>
      </dsp:nvSpPr>
      <dsp:spPr>
        <a:xfrm>
          <a:off x="0" y="468"/>
          <a:ext cx="990877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05DB812-908A-4706-BF08-8F283FA77BDE}">
      <dsp:nvSpPr>
        <dsp:cNvPr id="0" name=""/>
        <dsp:cNvSpPr/>
      </dsp:nvSpPr>
      <dsp:spPr>
        <a:xfrm>
          <a:off x="0" y="468"/>
          <a:ext cx="9908771" cy="767231"/>
        </a:xfrm>
        <a:prstGeom prst="rect">
          <a:avLst/>
        </a:prstGeom>
        <a:noFill/>
        <a:ln w="12700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	Datasets</a:t>
          </a:r>
        </a:p>
      </dsp:txBody>
      <dsp:txXfrm>
        <a:off x="0" y="468"/>
        <a:ext cx="9908771" cy="767231"/>
      </dsp:txXfrm>
    </dsp:sp>
    <dsp:sp modelId="{9799DCBD-C4A1-49A6-BA16-651404E36F72}">
      <dsp:nvSpPr>
        <dsp:cNvPr id="0" name=""/>
        <dsp:cNvSpPr/>
      </dsp:nvSpPr>
      <dsp:spPr>
        <a:xfrm>
          <a:off x="0" y="767699"/>
          <a:ext cx="990877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BF83660-2CA5-4A2A-94EC-07FA91E70709}">
      <dsp:nvSpPr>
        <dsp:cNvPr id="0" name=""/>
        <dsp:cNvSpPr/>
      </dsp:nvSpPr>
      <dsp:spPr>
        <a:xfrm>
          <a:off x="0" y="767699"/>
          <a:ext cx="9908771" cy="767231"/>
        </a:xfrm>
        <a:prstGeom prst="rect">
          <a:avLst/>
        </a:prstGeom>
        <a:noFill/>
        <a:ln w="12700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	Feature extraction</a:t>
          </a:r>
        </a:p>
      </dsp:txBody>
      <dsp:txXfrm>
        <a:off x="0" y="767699"/>
        <a:ext cx="9908771" cy="767231"/>
      </dsp:txXfrm>
    </dsp:sp>
    <dsp:sp modelId="{B1DD12C8-AB18-4AB6-BD7B-B29133650BDA}">
      <dsp:nvSpPr>
        <dsp:cNvPr id="0" name=""/>
        <dsp:cNvSpPr/>
      </dsp:nvSpPr>
      <dsp:spPr>
        <a:xfrm>
          <a:off x="0" y="1534931"/>
          <a:ext cx="990877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1A12573-2E48-460B-A810-9362C46B4860}">
      <dsp:nvSpPr>
        <dsp:cNvPr id="0" name=""/>
        <dsp:cNvSpPr/>
      </dsp:nvSpPr>
      <dsp:spPr>
        <a:xfrm>
          <a:off x="0" y="1534931"/>
          <a:ext cx="9908771" cy="767231"/>
        </a:xfrm>
        <a:prstGeom prst="rect">
          <a:avLst/>
        </a:prstGeom>
        <a:noFill/>
        <a:ln w="12700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	Feature description</a:t>
          </a:r>
        </a:p>
      </dsp:txBody>
      <dsp:txXfrm>
        <a:off x="0" y="1534931"/>
        <a:ext cx="9908771" cy="767231"/>
      </dsp:txXfrm>
    </dsp:sp>
    <dsp:sp modelId="{07129630-F619-4209-936D-D911284137E5}">
      <dsp:nvSpPr>
        <dsp:cNvPr id="0" name=""/>
        <dsp:cNvSpPr/>
      </dsp:nvSpPr>
      <dsp:spPr>
        <a:xfrm>
          <a:off x="0" y="2302162"/>
          <a:ext cx="990877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E177AEA-D4FC-424A-B406-2A219705B96F}">
      <dsp:nvSpPr>
        <dsp:cNvPr id="0" name=""/>
        <dsp:cNvSpPr/>
      </dsp:nvSpPr>
      <dsp:spPr>
        <a:xfrm>
          <a:off x="0" y="2302162"/>
          <a:ext cx="9908771" cy="767231"/>
        </a:xfrm>
        <a:prstGeom prst="rect">
          <a:avLst/>
        </a:prstGeom>
        <a:noFill/>
        <a:ln w="12700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	Feature reduction and classification</a:t>
          </a:r>
        </a:p>
      </dsp:txBody>
      <dsp:txXfrm>
        <a:off x="0" y="2302162"/>
        <a:ext cx="9908771" cy="767231"/>
      </dsp:txXfrm>
    </dsp:sp>
    <dsp:sp modelId="{2AAC53F4-E0F3-4929-94D7-8A3297626FE6}">
      <dsp:nvSpPr>
        <dsp:cNvPr id="0" name=""/>
        <dsp:cNvSpPr/>
      </dsp:nvSpPr>
      <dsp:spPr>
        <a:xfrm>
          <a:off x="0" y="3069394"/>
          <a:ext cx="990877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7C11477-D7DE-4F8F-8696-940FB2CAB98B}">
      <dsp:nvSpPr>
        <dsp:cNvPr id="0" name=""/>
        <dsp:cNvSpPr/>
      </dsp:nvSpPr>
      <dsp:spPr>
        <a:xfrm>
          <a:off x="0" y="3069394"/>
          <a:ext cx="9908771" cy="767231"/>
        </a:xfrm>
        <a:prstGeom prst="rect">
          <a:avLst/>
        </a:prstGeom>
        <a:noFill/>
        <a:ln w="12700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	Experiment result</a:t>
          </a:r>
        </a:p>
      </dsp:txBody>
      <dsp:txXfrm>
        <a:off x="0" y="3069394"/>
        <a:ext cx="9908771" cy="76723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9B0FED-05DB-4440-A6B1-CC44FD00F6A3}" type="datetimeFigureOut">
              <a:rPr lang="en-US" smtClean="0"/>
              <a:t>4/27/2018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A4A33A-A006-4334-88EC-28E0FA9443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9644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 Các</a:t>
            </a:r>
            <a:r>
              <a:rPr lang="en-US" baseline="0" dirty="0"/>
              <a:t> </a:t>
            </a:r>
            <a:r>
              <a:rPr lang="en-US" baseline="0" dirty="0" err="1"/>
              <a:t>phương</a:t>
            </a:r>
            <a:r>
              <a:rPr lang="en-US" baseline="0" dirty="0"/>
              <a:t> </a:t>
            </a:r>
            <a:r>
              <a:rPr lang="en-US" baseline="0" dirty="0" err="1"/>
              <a:t>pháp</a:t>
            </a:r>
            <a:r>
              <a:rPr lang="en-US" baseline="0" dirty="0"/>
              <a:t> </a:t>
            </a:r>
            <a:r>
              <a:rPr lang="en-US" baseline="0" dirty="0" err="1"/>
              <a:t>trước</a:t>
            </a:r>
            <a:r>
              <a:rPr lang="en-US" baseline="0" dirty="0"/>
              <a:t> </a:t>
            </a:r>
            <a:r>
              <a:rPr lang="en-US" baseline="0" dirty="0" err="1"/>
              <a:t>đây</a:t>
            </a:r>
            <a:r>
              <a:rPr lang="en-US" baseline="0" dirty="0"/>
              <a:t> </a:t>
            </a:r>
            <a:r>
              <a:rPr lang="en-US" baseline="0" dirty="0" err="1"/>
              <a:t>thường</a:t>
            </a:r>
            <a:r>
              <a:rPr lang="en-US" baseline="0" dirty="0"/>
              <a:t> </a:t>
            </a:r>
            <a:r>
              <a:rPr lang="en-US" baseline="0" dirty="0" err="1"/>
              <a:t>phải</a:t>
            </a:r>
            <a:r>
              <a:rPr lang="en-US" baseline="0" dirty="0"/>
              <a:t> </a:t>
            </a:r>
            <a:r>
              <a:rPr lang="en-US" baseline="0" dirty="0" err="1"/>
              <a:t>xác</a:t>
            </a:r>
            <a:r>
              <a:rPr lang="en-US" baseline="0" dirty="0"/>
              <a:t> </a:t>
            </a:r>
            <a:r>
              <a:rPr lang="en-US" baseline="0" dirty="0" err="1"/>
              <a:t>định</a:t>
            </a:r>
            <a:r>
              <a:rPr lang="en-US" baseline="0" dirty="0"/>
              <a:t> </a:t>
            </a:r>
            <a:r>
              <a:rPr lang="en-US" baseline="0" dirty="0" err="1"/>
              <a:t>chuỗi</a:t>
            </a:r>
            <a:r>
              <a:rPr lang="en-US" baseline="0" dirty="0"/>
              <a:t> </a:t>
            </a:r>
            <a:r>
              <a:rPr lang="en-US" baseline="0" dirty="0" err="1"/>
              <a:t>hành</a:t>
            </a:r>
            <a:r>
              <a:rPr lang="en-US" baseline="0" dirty="0"/>
              <a:t> </a:t>
            </a:r>
            <a:r>
              <a:rPr lang="en-US" baseline="0" dirty="0" err="1"/>
              <a:t>động</a:t>
            </a:r>
            <a:r>
              <a:rPr lang="en-US" baseline="0" dirty="0"/>
              <a:t> </a:t>
            </a:r>
            <a:r>
              <a:rPr lang="en-US" baseline="0" dirty="0" err="1"/>
              <a:t>một</a:t>
            </a:r>
            <a:r>
              <a:rPr lang="en-US" baseline="0" dirty="0"/>
              <a:t> </a:t>
            </a:r>
            <a:r>
              <a:rPr lang="en-US" baseline="0" dirty="0" err="1"/>
              <a:t>cách</a:t>
            </a:r>
            <a:r>
              <a:rPr lang="en-US" baseline="0" dirty="0"/>
              <a:t> </a:t>
            </a:r>
            <a:r>
              <a:rPr lang="en-US" baseline="0" dirty="0" err="1"/>
              <a:t>thủ</a:t>
            </a:r>
            <a:r>
              <a:rPr lang="en-US" baseline="0" dirty="0"/>
              <a:t> </a:t>
            </a:r>
            <a:r>
              <a:rPr lang="en-US" baseline="0" dirty="0" err="1"/>
              <a:t>công</a:t>
            </a:r>
            <a:r>
              <a:rPr lang="en-US" baseline="0" dirty="0"/>
              <a:t> (</a:t>
            </a:r>
            <a:r>
              <a:rPr lang="en-US" baseline="0" dirty="0" err="1"/>
              <a:t>đánh</a:t>
            </a:r>
            <a:r>
              <a:rPr lang="en-US" baseline="0" dirty="0"/>
              <a:t> </a:t>
            </a:r>
            <a:r>
              <a:rPr lang="en-US" baseline="0" dirty="0" err="1"/>
              <a:t>dấu</a:t>
            </a:r>
            <a:r>
              <a:rPr lang="en-US" baseline="0" dirty="0"/>
              <a:t> </a:t>
            </a:r>
            <a:r>
              <a:rPr lang="en-US" baseline="0" dirty="0" err="1"/>
              <a:t>thời</a:t>
            </a:r>
            <a:r>
              <a:rPr lang="en-US" baseline="0" dirty="0"/>
              <a:t> </a:t>
            </a:r>
            <a:r>
              <a:rPr lang="en-US" baseline="0" dirty="0" err="1"/>
              <a:t>điểm</a:t>
            </a:r>
            <a:r>
              <a:rPr lang="en-US" baseline="0" dirty="0"/>
              <a:t> </a:t>
            </a:r>
            <a:r>
              <a:rPr lang="en-US" baseline="0" dirty="0" err="1"/>
              <a:t>đầu</a:t>
            </a:r>
            <a:r>
              <a:rPr lang="en-US" baseline="0" dirty="0"/>
              <a:t> </a:t>
            </a:r>
            <a:r>
              <a:rPr lang="en-US" baseline="0" dirty="0" err="1"/>
              <a:t>và</a:t>
            </a:r>
            <a:r>
              <a:rPr lang="en-US" baseline="0" dirty="0"/>
              <a:t> </a:t>
            </a:r>
            <a:r>
              <a:rPr lang="en-US" baseline="0" dirty="0" err="1"/>
              <a:t>cuối</a:t>
            </a:r>
            <a:r>
              <a:rPr lang="en-US" baseline="0" dirty="0"/>
              <a:t> của </a:t>
            </a:r>
            <a:r>
              <a:rPr lang="en-US" baseline="0" dirty="0" err="1"/>
              <a:t>hành</a:t>
            </a:r>
            <a:r>
              <a:rPr lang="en-US" baseline="0" dirty="0"/>
              <a:t> </a:t>
            </a:r>
            <a:r>
              <a:rPr lang="en-US" baseline="0" dirty="0" err="1"/>
              <a:t>động</a:t>
            </a:r>
            <a:r>
              <a:rPr lang="en-US" baseline="0" dirty="0"/>
              <a:t> </a:t>
            </a:r>
            <a:r>
              <a:rPr lang="en-US" baseline="0" dirty="0" err="1"/>
              <a:t>trong</a:t>
            </a:r>
            <a:r>
              <a:rPr lang="en-US" baseline="0" dirty="0"/>
              <a:t> video)</a:t>
            </a:r>
          </a:p>
          <a:p>
            <a:pPr marL="171450" indent="-171450">
              <a:buFontTx/>
              <a:buChar char="-"/>
            </a:pPr>
            <a:r>
              <a:rPr lang="en-US" dirty="0"/>
              <a:t>Các</a:t>
            </a:r>
            <a:r>
              <a:rPr lang="en-US" baseline="0" dirty="0"/>
              <a:t> </a:t>
            </a:r>
            <a:r>
              <a:rPr lang="en-US" baseline="0" dirty="0" err="1"/>
              <a:t>thách</a:t>
            </a:r>
            <a:r>
              <a:rPr lang="en-US" baseline="0" dirty="0"/>
              <a:t> </a:t>
            </a:r>
            <a:r>
              <a:rPr lang="en-US" baseline="0" dirty="0" err="1"/>
              <a:t>thức</a:t>
            </a:r>
            <a:r>
              <a:rPr lang="en-US" baseline="0" dirty="0"/>
              <a:t>: illumination, occlusion, shadow, camera movement, other environment changes</a:t>
            </a:r>
          </a:p>
          <a:p>
            <a:pPr marL="171450" indent="-171450">
              <a:buFontTx/>
              <a:buChar char="-"/>
            </a:pPr>
            <a:r>
              <a:rPr lang="en-US" baseline="0" dirty="0" err="1"/>
              <a:t>Việc</a:t>
            </a:r>
            <a:r>
              <a:rPr lang="en-US" baseline="0" dirty="0"/>
              <a:t> di </a:t>
            </a:r>
            <a:r>
              <a:rPr lang="en-US" baseline="0" dirty="0" err="1"/>
              <a:t>chuyển</a:t>
            </a:r>
            <a:r>
              <a:rPr lang="en-US" baseline="0" dirty="0"/>
              <a:t> camera </a:t>
            </a:r>
            <a:r>
              <a:rPr lang="en-US" baseline="0" dirty="0" err="1"/>
              <a:t>là</a:t>
            </a:r>
            <a:r>
              <a:rPr lang="en-US" baseline="0" dirty="0"/>
              <a:t> </a:t>
            </a:r>
            <a:r>
              <a:rPr lang="en-US" baseline="0" dirty="0" err="1"/>
              <a:t>nguyên</a:t>
            </a:r>
            <a:r>
              <a:rPr lang="en-US" baseline="0" dirty="0"/>
              <a:t> </a:t>
            </a:r>
            <a:r>
              <a:rPr lang="en-US" baseline="0" dirty="0" err="1"/>
              <a:t>nhân</a:t>
            </a:r>
            <a:r>
              <a:rPr lang="en-US" baseline="0" dirty="0"/>
              <a:t> của view variations</a:t>
            </a:r>
          </a:p>
          <a:p>
            <a:pPr marL="171450" indent="-171450">
              <a:buFontTx/>
              <a:buChar char="-"/>
            </a:pPr>
            <a:r>
              <a:rPr lang="en-US" baseline="0" dirty="0" err="1"/>
              <a:t>Trong</a:t>
            </a:r>
            <a:r>
              <a:rPr lang="en-US" baseline="0" dirty="0"/>
              <a:t> </a:t>
            </a:r>
            <a:r>
              <a:rPr lang="en-US" baseline="0" dirty="0" err="1"/>
              <a:t>muti</a:t>
            </a:r>
            <a:r>
              <a:rPr lang="en-US" baseline="0" dirty="0"/>
              <a:t>-view </a:t>
            </a:r>
            <a:r>
              <a:rPr lang="en-US" baseline="0" dirty="0" err="1"/>
              <a:t>hành</a:t>
            </a:r>
            <a:r>
              <a:rPr lang="en-US" baseline="0" dirty="0"/>
              <a:t> </a:t>
            </a:r>
            <a:r>
              <a:rPr lang="en-US" baseline="0" dirty="0" err="1"/>
              <a:t>động</a:t>
            </a:r>
            <a:r>
              <a:rPr lang="en-US" baseline="0" dirty="0"/>
              <a:t> </a:t>
            </a:r>
            <a:r>
              <a:rPr lang="en-US" baseline="0" dirty="0" err="1"/>
              <a:t>sẽ</a:t>
            </a:r>
            <a:r>
              <a:rPr lang="en-US" baseline="0" dirty="0"/>
              <a:t> </a:t>
            </a:r>
            <a:r>
              <a:rPr lang="en-US" baseline="0" dirty="0" err="1"/>
              <a:t>xuất</a:t>
            </a:r>
            <a:r>
              <a:rPr lang="en-US" baseline="0" dirty="0"/>
              <a:t> </a:t>
            </a:r>
            <a:r>
              <a:rPr lang="en-US" baseline="0" dirty="0" err="1"/>
              <a:t>hiện</a:t>
            </a:r>
            <a:r>
              <a:rPr lang="en-US" baseline="0" dirty="0"/>
              <a:t> </a:t>
            </a:r>
            <a:r>
              <a:rPr lang="en-US" baseline="0" dirty="0" err="1"/>
              <a:t>dưới</a:t>
            </a:r>
            <a:r>
              <a:rPr lang="en-US" baseline="0" dirty="0"/>
              <a:t> các </a:t>
            </a:r>
            <a:r>
              <a:rPr lang="en-US" baseline="0" dirty="0" err="1"/>
              <a:t>góc</a:t>
            </a:r>
            <a:r>
              <a:rPr lang="en-US" baseline="0" dirty="0"/>
              <a:t> </a:t>
            </a:r>
            <a:r>
              <a:rPr lang="en-US" baseline="0" dirty="0" err="1"/>
              <a:t>khác</a:t>
            </a:r>
            <a:r>
              <a:rPr lang="en-US" baseline="0" dirty="0"/>
              <a:t> </a:t>
            </a:r>
            <a:r>
              <a:rPr lang="en-US" baseline="0" dirty="0" err="1"/>
              <a:t>nhau</a:t>
            </a:r>
            <a:endParaRPr lang="en-US" baseline="0" dirty="0"/>
          </a:p>
          <a:p>
            <a:pPr marL="171450" indent="-171450">
              <a:buFontTx/>
              <a:buChar char="-"/>
            </a:pPr>
            <a:endParaRPr lang="en-US" baseline="0" dirty="0"/>
          </a:p>
          <a:p>
            <a:pPr marL="171450" indent="-171450">
              <a:buFontTx/>
              <a:buChar char="-"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A4A33A-A006-4334-88EC-28E0FA9443D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88892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n: </a:t>
            </a:r>
            <a:r>
              <a:rPr lang="en-US" dirty="0" err="1"/>
              <a:t>số</a:t>
            </a:r>
            <a:r>
              <a:rPr lang="en-US" baseline="0" dirty="0"/>
              <a:t> </a:t>
            </a:r>
            <a:r>
              <a:rPr lang="en-US" baseline="0" dirty="0" err="1"/>
              <a:t>chiều</a:t>
            </a:r>
            <a:r>
              <a:rPr lang="en-US" baseline="0" dirty="0"/>
              <a:t> </a:t>
            </a:r>
            <a:r>
              <a:rPr lang="en-US" baseline="0" dirty="0" err="1"/>
              <a:t>dữ</a:t>
            </a:r>
            <a:r>
              <a:rPr lang="en-US" baseline="0" dirty="0"/>
              <a:t> </a:t>
            </a:r>
            <a:r>
              <a:rPr lang="en-US" baseline="0" dirty="0" err="1"/>
              <a:t>liệu</a:t>
            </a:r>
            <a:endParaRPr lang="en-US" baseline="0" dirty="0"/>
          </a:p>
          <a:p>
            <a:r>
              <a:rPr lang="en-US" baseline="0" dirty="0" err="1"/>
              <a:t>Giả</a:t>
            </a:r>
            <a:r>
              <a:rPr lang="en-US" baseline="0" dirty="0"/>
              <a:t> </a:t>
            </a:r>
            <a:r>
              <a:rPr lang="en-US" baseline="0" dirty="0" err="1"/>
              <a:t>sử</a:t>
            </a:r>
            <a:r>
              <a:rPr lang="en-US" baseline="0" dirty="0"/>
              <a:t> </a:t>
            </a:r>
            <a:r>
              <a:rPr lang="en-US" baseline="0" dirty="0" err="1"/>
              <a:t>mỗi</a:t>
            </a:r>
            <a:r>
              <a:rPr lang="en-US" baseline="0" dirty="0"/>
              <a:t> channel của </a:t>
            </a:r>
            <a:r>
              <a:rPr lang="en-US" baseline="0" dirty="0" err="1"/>
              <a:t>dữ</a:t>
            </a:r>
            <a:r>
              <a:rPr lang="en-US" baseline="0" dirty="0"/>
              <a:t> </a:t>
            </a:r>
            <a:r>
              <a:rPr lang="en-US" baseline="0" dirty="0" err="1"/>
              <a:t>liệu</a:t>
            </a:r>
            <a:r>
              <a:rPr lang="en-US" baseline="0" dirty="0"/>
              <a:t> </a:t>
            </a:r>
            <a:r>
              <a:rPr lang="en-US" baseline="0" dirty="0" err="1"/>
              <a:t>là</a:t>
            </a:r>
            <a:r>
              <a:rPr lang="en-US" baseline="0" dirty="0"/>
              <a:t> </a:t>
            </a:r>
            <a:r>
              <a:rPr lang="en-US" baseline="0" dirty="0" err="1"/>
              <a:t>độc</a:t>
            </a:r>
            <a:r>
              <a:rPr lang="en-US" baseline="0" dirty="0"/>
              <a:t> </a:t>
            </a:r>
            <a:r>
              <a:rPr lang="en-US" baseline="0" dirty="0" err="1"/>
              <a:t>lập</a:t>
            </a:r>
            <a:r>
              <a:rPr lang="en-US" baseline="0" dirty="0"/>
              <a:t> </a:t>
            </a:r>
            <a:r>
              <a:rPr lang="en-US" baseline="0" dirty="0" err="1"/>
              <a:t>và</a:t>
            </a:r>
            <a:r>
              <a:rPr lang="en-US" baseline="0" dirty="0"/>
              <a:t> có </a:t>
            </a:r>
            <a:r>
              <a:rPr lang="en-US" baseline="0" dirty="0" err="1"/>
              <a:t>cùng</a:t>
            </a:r>
            <a:r>
              <a:rPr lang="en-US" baseline="0" dirty="0"/>
              <a:t> </a:t>
            </a:r>
            <a:r>
              <a:rPr lang="en-US" baseline="0" dirty="0" err="1"/>
              <a:t>phương</a:t>
            </a:r>
            <a:r>
              <a:rPr lang="en-US" baseline="0" dirty="0"/>
              <a:t> </a:t>
            </a:r>
            <a:r>
              <a:rPr lang="en-US" baseline="0" dirty="0" err="1"/>
              <a:t>sai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A4A33A-A006-4334-88EC-28E0FA9443D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8418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n: </a:t>
            </a:r>
            <a:r>
              <a:rPr lang="en-US" dirty="0" err="1"/>
              <a:t>số</a:t>
            </a:r>
            <a:r>
              <a:rPr lang="en-US" baseline="0" dirty="0"/>
              <a:t> </a:t>
            </a:r>
            <a:r>
              <a:rPr lang="en-US" baseline="0" dirty="0" err="1"/>
              <a:t>chiều</a:t>
            </a:r>
            <a:r>
              <a:rPr lang="en-US" baseline="0" dirty="0"/>
              <a:t> </a:t>
            </a:r>
            <a:r>
              <a:rPr lang="en-US" baseline="0" dirty="0" err="1"/>
              <a:t>dữ</a:t>
            </a:r>
            <a:r>
              <a:rPr lang="en-US" baseline="0" dirty="0"/>
              <a:t> </a:t>
            </a:r>
            <a:r>
              <a:rPr lang="en-US" baseline="0" dirty="0" err="1"/>
              <a:t>liệu</a:t>
            </a:r>
            <a:endParaRPr lang="en-US" baseline="0" dirty="0"/>
          </a:p>
          <a:p>
            <a:r>
              <a:rPr lang="en-US" baseline="0" dirty="0" err="1"/>
              <a:t>Giả</a:t>
            </a:r>
            <a:r>
              <a:rPr lang="en-US" baseline="0" dirty="0"/>
              <a:t> </a:t>
            </a:r>
            <a:r>
              <a:rPr lang="en-US" baseline="0" dirty="0" err="1"/>
              <a:t>sử</a:t>
            </a:r>
            <a:r>
              <a:rPr lang="en-US" baseline="0" dirty="0"/>
              <a:t> </a:t>
            </a:r>
            <a:r>
              <a:rPr lang="en-US" baseline="0" dirty="0" err="1"/>
              <a:t>mỗi</a:t>
            </a:r>
            <a:r>
              <a:rPr lang="en-US" baseline="0" dirty="0"/>
              <a:t> channel của </a:t>
            </a:r>
            <a:r>
              <a:rPr lang="en-US" baseline="0" dirty="0" err="1"/>
              <a:t>dữ</a:t>
            </a:r>
            <a:r>
              <a:rPr lang="en-US" baseline="0" dirty="0"/>
              <a:t> </a:t>
            </a:r>
            <a:r>
              <a:rPr lang="en-US" baseline="0" dirty="0" err="1"/>
              <a:t>liệu</a:t>
            </a:r>
            <a:r>
              <a:rPr lang="en-US" baseline="0" dirty="0"/>
              <a:t> </a:t>
            </a:r>
            <a:r>
              <a:rPr lang="en-US" baseline="0" dirty="0" err="1"/>
              <a:t>là</a:t>
            </a:r>
            <a:r>
              <a:rPr lang="en-US" baseline="0" dirty="0"/>
              <a:t> </a:t>
            </a:r>
            <a:r>
              <a:rPr lang="en-US" baseline="0" dirty="0" err="1"/>
              <a:t>độc</a:t>
            </a:r>
            <a:r>
              <a:rPr lang="en-US" baseline="0" dirty="0"/>
              <a:t> </a:t>
            </a:r>
            <a:r>
              <a:rPr lang="en-US" baseline="0" dirty="0" err="1"/>
              <a:t>lập</a:t>
            </a:r>
            <a:r>
              <a:rPr lang="en-US" baseline="0" dirty="0"/>
              <a:t> </a:t>
            </a:r>
            <a:r>
              <a:rPr lang="en-US" baseline="0" dirty="0" err="1"/>
              <a:t>và</a:t>
            </a:r>
            <a:r>
              <a:rPr lang="en-US" baseline="0" dirty="0"/>
              <a:t> có </a:t>
            </a:r>
            <a:r>
              <a:rPr lang="en-US" baseline="0" dirty="0" err="1"/>
              <a:t>cùng</a:t>
            </a:r>
            <a:r>
              <a:rPr lang="en-US" baseline="0" dirty="0"/>
              <a:t> </a:t>
            </a:r>
            <a:r>
              <a:rPr lang="en-US" baseline="0" dirty="0" err="1"/>
              <a:t>phương</a:t>
            </a:r>
            <a:r>
              <a:rPr lang="en-US" baseline="0" dirty="0"/>
              <a:t> </a:t>
            </a:r>
            <a:r>
              <a:rPr lang="en-US" baseline="0" dirty="0" err="1"/>
              <a:t>sai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A4A33A-A006-4334-88EC-28E0FA9443D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0918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l-GR" dirty="0"/>
              <a:t>α</a:t>
            </a:r>
            <a:r>
              <a:rPr lang="en-US" dirty="0"/>
              <a:t>, </a:t>
            </a:r>
            <a:r>
              <a:rPr lang="el-GR" dirty="0"/>
              <a:t>ρ</a:t>
            </a:r>
            <a:r>
              <a:rPr lang="en-US" dirty="0"/>
              <a:t>: learning rate</a:t>
            </a:r>
          </a:p>
          <a:p>
            <a:r>
              <a:rPr lang="en-US" dirty="0"/>
              <a:t>M: 1-đối</a:t>
            </a:r>
            <a:r>
              <a:rPr lang="en-US" baseline="0" dirty="0"/>
              <a:t> </a:t>
            </a:r>
            <a:r>
              <a:rPr lang="en-US" baseline="0" dirty="0" err="1"/>
              <a:t>với</a:t>
            </a:r>
            <a:r>
              <a:rPr lang="en-US" baseline="0" dirty="0"/>
              <a:t> </a:t>
            </a:r>
            <a:r>
              <a:rPr lang="en-US" baseline="0" dirty="0" err="1"/>
              <a:t>mô</a:t>
            </a:r>
            <a:r>
              <a:rPr lang="en-US" baseline="0" dirty="0"/>
              <a:t> </a:t>
            </a:r>
            <a:r>
              <a:rPr lang="en-US" baseline="0" dirty="0" err="1"/>
              <a:t>hình</a:t>
            </a:r>
            <a:r>
              <a:rPr lang="en-US" baseline="0" dirty="0"/>
              <a:t> </a:t>
            </a:r>
            <a:r>
              <a:rPr lang="en-US" baseline="0" dirty="0" err="1"/>
              <a:t>khớp</a:t>
            </a:r>
            <a:r>
              <a:rPr lang="en-US" baseline="0" dirty="0"/>
              <a:t> / 0-các </a:t>
            </a:r>
            <a:r>
              <a:rPr lang="en-US" baseline="0" dirty="0" err="1"/>
              <a:t>mô</a:t>
            </a:r>
            <a:r>
              <a:rPr lang="en-US" baseline="0" dirty="0"/>
              <a:t> </a:t>
            </a:r>
            <a:r>
              <a:rPr lang="en-US" baseline="0" dirty="0" err="1"/>
              <a:t>hình</a:t>
            </a:r>
            <a:r>
              <a:rPr lang="en-US" baseline="0" dirty="0"/>
              <a:t> </a:t>
            </a:r>
            <a:r>
              <a:rPr lang="en-US" baseline="0" dirty="0" err="1"/>
              <a:t>còn</a:t>
            </a:r>
            <a:r>
              <a:rPr lang="en-US" baseline="0" dirty="0"/>
              <a:t> </a:t>
            </a:r>
            <a:r>
              <a:rPr lang="en-US" baseline="0" dirty="0" err="1"/>
              <a:t>lại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A4A33A-A006-4334-88EC-28E0FA9443D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9704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10(a): </a:t>
            </a:r>
            <a:r>
              <a:rPr lang="en-US" dirty="0" err="1"/>
              <a:t>sử</a:t>
            </a:r>
            <a:r>
              <a:rPr lang="en-US" baseline="0" dirty="0"/>
              <a:t> dụng edge detector (</a:t>
            </a:r>
            <a:r>
              <a:rPr lang="en-US" dirty="0"/>
              <a:t>Prewitt filter</a:t>
            </a:r>
            <a:r>
              <a:rPr lang="en-US" baseline="0" dirty="0"/>
              <a:t>) </a:t>
            </a:r>
            <a:r>
              <a:rPr lang="en-US" baseline="0" dirty="0" err="1"/>
              <a:t>để</a:t>
            </a:r>
            <a:r>
              <a:rPr lang="en-US" baseline="0" dirty="0"/>
              <a:t> detect </a:t>
            </a:r>
            <a:r>
              <a:rPr lang="en-US" baseline="0" dirty="0" err="1"/>
              <a:t>vị</a:t>
            </a:r>
            <a:r>
              <a:rPr lang="en-US" baseline="0" dirty="0"/>
              <a:t> </a:t>
            </a:r>
            <a:r>
              <a:rPr lang="en-US" baseline="0" dirty="0" err="1"/>
              <a:t>trí</a:t>
            </a:r>
            <a:r>
              <a:rPr lang="en-US" baseline="0" dirty="0"/>
              <a:t> của </a:t>
            </a:r>
            <a:r>
              <a:rPr lang="en-US" baseline="0" dirty="0" err="1"/>
              <a:t>đối</a:t>
            </a:r>
            <a:r>
              <a:rPr lang="en-US" baseline="0" dirty="0"/>
              <a:t> </a:t>
            </a:r>
            <a:r>
              <a:rPr lang="en-US" baseline="0" dirty="0" err="1"/>
              <a:t>tượng</a:t>
            </a:r>
            <a:r>
              <a:rPr lang="en-US" baseline="0" dirty="0"/>
              <a:t> </a:t>
            </a:r>
            <a:r>
              <a:rPr lang="en-US" baseline="0" dirty="0" err="1"/>
              <a:t>từ</a:t>
            </a:r>
            <a:r>
              <a:rPr lang="en-US" baseline="0" dirty="0"/>
              <a:t> foreground image</a:t>
            </a:r>
          </a:p>
          <a:p>
            <a:r>
              <a:rPr lang="en-US" baseline="0" dirty="0"/>
              <a:t>10(b): bounding box </a:t>
            </a:r>
            <a:r>
              <a:rPr lang="en-US" baseline="0" dirty="0" err="1"/>
              <a:t>để</a:t>
            </a:r>
            <a:r>
              <a:rPr lang="en-US" baseline="0" dirty="0"/>
              <a:t> </a:t>
            </a:r>
            <a:r>
              <a:rPr lang="en-US" baseline="0" dirty="0" err="1"/>
              <a:t>khoanh</a:t>
            </a:r>
            <a:r>
              <a:rPr lang="en-US" baseline="0" dirty="0"/>
              <a:t> </a:t>
            </a:r>
            <a:r>
              <a:rPr lang="en-US" baseline="0" dirty="0" err="1"/>
              <a:t>vùng</a:t>
            </a:r>
            <a:r>
              <a:rPr lang="en-US" baseline="0" dirty="0"/>
              <a:t> </a:t>
            </a:r>
            <a:r>
              <a:rPr lang="en-US" baseline="0" dirty="0" err="1"/>
              <a:t>đối</a:t>
            </a:r>
            <a:r>
              <a:rPr lang="en-US" baseline="0" dirty="0"/>
              <a:t> </a:t>
            </a:r>
            <a:r>
              <a:rPr lang="en-US" baseline="0" dirty="0" err="1"/>
              <a:t>tượng</a:t>
            </a:r>
            <a:r>
              <a:rPr lang="en-US" baseline="0" dirty="0"/>
              <a:t> (foreground)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A4A33A-A006-4334-88EC-28E0FA9443D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7998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n: </a:t>
            </a:r>
            <a:r>
              <a:rPr lang="en-US" dirty="0" err="1"/>
              <a:t>số</a:t>
            </a:r>
            <a:r>
              <a:rPr lang="en-US" baseline="0" dirty="0"/>
              <a:t> </a:t>
            </a:r>
            <a:r>
              <a:rPr lang="en-US" baseline="0" dirty="0" err="1"/>
              <a:t>chiều</a:t>
            </a:r>
            <a:r>
              <a:rPr lang="en-US" baseline="0" dirty="0"/>
              <a:t> </a:t>
            </a:r>
            <a:r>
              <a:rPr lang="en-US" baseline="0" dirty="0" err="1"/>
              <a:t>dữ</a:t>
            </a:r>
            <a:r>
              <a:rPr lang="en-US" baseline="0" dirty="0"/>
              <a:t> </a:t>
            </a:r>
            <a:r>
              <a:rPr lang="en-US" baseline="0" dirty="0" err="1"/>
              <a:t>liệu</a:t>
            </a:r>
            <a:endParaRPr lang="en-US" baseline="0" dirty="0"/>
          </a:p>
          <a:p>
            <a:r>
              <a:rPr lang="en-US" baseline="0" dirty="0" err="1"/>
              <a:t>Giả</a:t>
            </a:r>
            <a:r>
              <a:rPr lang="en-US" baseline="0" dirty="0"/>
              <a:t> </a:t>
            </a:r>
            <a:r>
              <a:rPr lang="en-US" baseline="0" dirty="0" err="1"/>
              <a:t>sử</a:t>
            </a:r>
            <a:r>
              <a:rPr lang="en-US" baseline="0" dirty="0"/>
              <a:t> </a:t>
            </a:r>
            <a:r>
              <a:rPr lang="en-US" baseline="0" dirty="0" err="1"/>
              <a:t>mỗi</a:t>
            </a:r>
            <a:r>
              <a:rPr lang="en-US" baseline="0" dirty="0"/>
              <a:t> channel của </a:t>
            </a:r>
            <a:r>
              <a:rPr lang="en-US" baseline="0" dirty="0" err="1"/>
              <a:t>dữ</a:t>
            </a:r>
            <a:r>
              <a:rPr lang="en-US" baseline="0" dirty="0"/>
              <a:t> </a:t>
            </a:r>
            <a:r>
              <a:rPr lang="en-US" baseline="0" dirty="0" err="1"/>
              <a:t>liệu</a:t>
            </a:r>
            <a:r>
              <a:rPr lang="en-US" baseline="0" dirty="0"/>
              <a:t> </a:t>
            </a:r>
            <a:r>
              <a:rPr lang="en-US" baseline="0" dirty="0" err="1"/>
              <a:t>là</a:t>
            </a:r>
            <a:r>
              <a:rPr lang="en-US" baseline="0" dirty="0"/>
              <a:t> </a:t>
            </a:r>
            <a:r>
              <a:rPr lang="en-US" baseline="0" dirty="0" err="1"/>
              <a:t>độc</a:t>
            </a:r>
            <a:r>
              <a:rPr lang="en-US" baseline="0" dirty="0"/>
              <a:t> </a:t>
            </a:r>
            <a:r>
              <a:rPr lang="en-US" baseline="0" dirty="0" err="1"/>
              <a:t>lập</a:t>
            </a:r>
            <a:r>
              <a:rPr lang="en-US" baseline="0" dirty="0"/>
              <a:t> </a:t>
            </a:r>
            <a:r>
              <a:rPr lang="en-US" baseline="0" dirty="0" err="1"/>
              <a:t>và</a:t>
            </a:r>
            <a:r>
              <a:rPr lang="en-US" baseline="0" dirty="0"/>
              <a:t> có </a:t>
            </a:r>
            <a:r>
              <a:rPr lang="en-US" baseline="0" dirty="0" err="1"/>
              <a:t>cùng</a:t>
            </a:r>
            <a:r>
              <a:rPr lang="en-US" baseline="0" dirty="0"/>
              <a:t> </a:t>
            </a:r>
            <a:r>
              <a:rPr lang="en-US" baseline="0" dirty="0" err="1"/>
              <a:t>phương</a:t>
            </a:r>
            <a:r>
              <a:rPr lang="en-US" baseline="0" dirty="0"/>
              <a:t> </a:t>
            </a:r>
            <a:r>
              <a:rPr lang="en-US" baseline="0" dirty="0" err="1"/>
              <a:t>sai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A4A33A-A006-4334-88EC-28E0FA9443D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3536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µ0 </a:t>
            </a:r>
            <a:r>
              <a:rPr lang="en-US" dirty="0" err="1"/>
              <a:t>và</a:t>
            </a:r>
            <a:r>
              <a:rPr lang="en-US" dirty="0"/>
              <a:t> υ0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tần</a:t>
            </a:r>
            <a:r>
              <a:rPr lang="en-US" baseline="0" dirty="0"/>
              <a:t> </a:t>
            </a:r>
            <a:r>
              <a:rPr lang="en-US" baseline="0" dirty="0" err="1"/>
              <a:t>số</a:t>
            </a:r>
            <a:r>
              <a:rPr lang="en-US" baseline="0" dirty="0"/>
              <a:t> không gian của </a:t>
            </a:r>
            <a:r>
              <a:rPr lang="en-US" baseline="0" dirty="0" err="1"/>
              <a:t>hàm</a:t>
            </a:r>
            <a:r>
              <a:rPr lang="en-US" baseline="0" dirty="0"/>
              <a:t> sinusoid có </a:t>
            </a:r>
            <a:r>
              <a:rPr lang="en-US" baseline="0" dirty="0" err="1"/>
              <a:t>vai</a:t>
            </a:r>
            <a:r>
              <a:rPr lang="en-US" baseline="0" dirty="0"/>
              <a:t> </a:t>
            </a:r>
            <a:r>
              <a:rPr lang="en-US" baseline="0" dirty="0" err="1"/>
              <a:t>trò</a:t>
            </a:r>
            <a:r>
              <a:rPr lang="en-US" baseline="0" dirty="0"/>
              <a:t> </a:t>
            </a:r>
            <a:r>
              <a:rPr lang="en-US" baseline="0" dirty="0" err="1"/>
              <a:t>điều</a:t>
            </a:r>
            <a:r>
              <a:rPr lang="en-US" baseline="0" dirty="0"/>
              <a:t> </a:t>
            </a:r>
            <a:r>
              <a:rPr lang="en-US" baseline="0" dirty="0" err="1"/>
              <a:t>khiển</a:t>
            </a:r>
            <a:r>
              <a:rPr lang="en-US" baseline="0" dirty="0"/>
              <a:t> </a:t>
            </a:r>
            <a:r>
              <a:rPr lang="en-US" baseline="0" dirty="0" err="1"/>
              <a:t>khả</a:t>
            </a:r>
            <a:r>
              <a:rPr lang="en-US" baseline="0" dirty="0"/>
              <a:t> năng scale của </a:t>
            </a:r>
            <a:r>
              <a:rPr lang="en-US" baseline="0" dirty="0" err="1"/>
              <a:t>bộ</a:t>
            </a:r>
            <a:r>
              <a:rPr lang="en-US" baseline="0" dirty="0"/>
              <a:t> </a:t>
            </a:r>
            <a:r>
              <a:rPr lang="en-US" baseline="0" dirty="0" err="1"/>
              <a:t>lọc</a:t>
            </a:r>
            <a:r>
              <a:rPr lang="en-US" baseline="0" dirty="0"/>
              <a:t> </a:t>
            </a:r>
          </a:p>
          <a:p>
            <a:r>
              <a:rPr lang="en-US" dirty="0" err="1"/>
              <a:t>θi</a:t>
            </a:r>
            <a:r>
              <a:rPr lang="en-US" dirty="0"/>
              <a:t> </a:t>
            </a:r>
            <a:r>
              <a:rPr lang="en-US" dirty="0" err="1"/>
              <a:t>xác</a:t>
            </a:r>
            <a:r>
              <a:rPr lang="en-US" baseline="0" dirty="0"/>
              <a:t> </a:t>
            </a:r>
            <a:r>
              <a:rPr lang="en-US" baseline="0" dirty="0" err="1"/>
              <a:t>định</a:t>
            </a:r>
            <a:r>
              <a:rPr lang="en-US" baseline="0" dirty="0"/>
              <a:t> </a:t>
            </a:r>
            <a:r>
              <a:rPr lang="en-US" baseline="0" dirty="0" err="1"/>
              <a:t>hướng</a:t>
            </a:r>
            <a:r>
              <a:rPr lang="en-US" baseline="0" dirty="0"/>
              <a:t> của </a:t>
            </a:r>
            <a:r>
              <a:rPr lang="en-US" baseline="0" dirty="0" err="1"/>
              <a:t>bộ</a:t>
            </a:r>
            <a:r>
              <a:rPr lang="en-US" baseline="0" dirty="0"/>
              <a:t> </a:t>
            </a:r>
            <a:r>
              <a:rPr lang="en-US" baseline="0" dirty="0" err="1"/>
              <a:t>lọc</a:t>
            </a:r>
            <a:r>
              <a:rPr lang="en-US" baseline="0" dirty="0"/>
              <a:t>, </a:t>
            </a:r>
            <a:r>
              <a:rPr lang="en-US" baseline="0" dirty="0" err="1"/>
              <a:t>thường</a:t>
            </a:r>
            <a:r>
              <a:rPr lang="en-US" baseline="0" dirty="0"/>
              <a:t> </a:t>
            </a:r>
            <a:r>
              <a:rPr lang="en-US" baseline="0" dirty="0" err="1"/>
              <a:t>là</a:t>
            </a:r>
            <a:r>
              <a:rPr lang="en-US" baseline="0" dirty="0"/>
              <a:t> 5 </a:t>
            </a:r>
            <a:r>
              <a:rPr lang="en-US" baseline="0" dirty="0" err="1"/>
              <a:t>hướng</a:t>
            </a:r>
            <a:r>
              <a:rPr lang="en-US" dirty="0"/>
              <a:t>  </a:t>
            </a:r>
            <a:r>
              <a:rPr lang="en-US" dirty="0" err="1"/>
              <a:t>θi</a:t>
            </a:r>
            <a:r>
              <a:rPr lang="en-US" dirty="0"/>
              <a:t>  =  1, ..., 5 = {0, 22.5, 45, 67.5, 90}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A4A33A-A006-4334-88EC-28E0FA9443D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2053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A4A33A-A006-4334-88EC-28E0FA9443D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64074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A4A33A-A006-4334-88EC-28E0FA9443D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6922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A: object</a:t>
            </a:r>
            <a:r>
              <a:rPr lang="en-US" baseline="0" dirty="0"/>
              <a:t> </a:t>
            </a:r>
            <a:r>
              <a:rPr lang="en-US" baseline="0" dirty="0" err="1"/>
              <a:t>được</a:t>
            </a:r>
            <a:r>
              <a:rPr lang="en-US" baseline="0" dirty="0"/>
              <a:t> </a:t>
            </a:r>
            <a:r>
              <a:rPr lang="en-US" baseline="0" dirty="0" err="1"/>
              <a:t>tách</a:t>
            </a:r>
            <a:r>
              <a:rPr lang="en-US" baseline="0" dirty="0"/>
              <a:t> </a:t>
            </a:r>
            <a:r>
              <a:rPr lang="en-US" baseline="0" dirty="0" err="1"/>
              <a:t>ra</a:t>
            </a:r>
            <a:r>
              <a:rPr lang="en-US" baseline="0" dirty="0"/>
              <a:t> </a:t>
            </a:r>
            <a:r>
              <a:rPr lang="en-US" baseline="0" dirty="0" err="1"/>
              <a:t>từ</a:t>
            </a:r>
            <a:r>
              <a:rPr lang="en-US" baseline="0" dirty="0"/>
              <a:t> background </a:t>
            </a:r>
            <a:r>
              <a:rPr lang="en-US" baseline="0" dirty="0" err="1"/>
              <a:t>bằng</a:t>
            </a:r>
            <a:r>
              <a:rPr lang="en-US" baseline="0" dirty="0"/>
              <a:t> Prewitt edge detector</a:t>
            </a:r>
          </a:p>
          <a:p>
            <a:r>
              <a:rPr lang="en-US" baseline="0" dirty="0" err="1"/>
              <a:t>Chuẩn</a:t>
            </a:r>
            <a:r>
              <a:rPr lang="en-US" baseline="0" dirty="0"/>
              <a:t> </a:t>
            </a:r>
            <a:r>
              <a:rPr lang="en-US" baseline="0" dirty="0" err="1"/>
              <a:t>hóa</a:t>
            </a:r>
            <a:r>
              <a:rPr lang="en-US" baseline="0" dirty="0"/>
              <a:t> </a:t>
            </a:r>
            <a:r>
              <a:rPr lang="en-US" baseline="0" dirty="0" err="1"/>
              <a:t>để</a:t>
            </a:r>
            <a:r>
              <a:rPr lang="en-US" baseline="0" dirty="0"/>
              <a:t> </a:t>
            </a:r>
            <a:r>
              <a:rPr lang="en-US" baseline="0" dirty="0" err="1"/>
              <a:t>bất</a:t>
            </a:r>
            <a:r>
              <a:rPr lang="en-US" baseline="0" dirty="0"/>
              <a:t> biến </a:t>
            </a:r>
            <a:r>
              <a:rPr lang="en-US" baseline="0" dirty="0" err="1"/>
              <a:t>khi</a:t>
            </a:r>
            <a:r>
              <a:rPr lang="en-US" baseline="0" dirty="0"/>
              <a:t> scale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A4A33A-A006-4334-88EC-28E0FA9443D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438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Point of</a:t>
            </a:r>
            <a:r>
              <a:rPr lang="en-US" baseline="0" dirty="0"/>
              <a:t> interest </a:t>
            </a:r>
            <a:r>
              <a:rPr lang="en-US" baseline="0" dirty="0" err="1"/>
              <a:t>là</a:t>
            </a:r>
            <a:r>
              <a:rPr lang="en-US" baseline="0" dirty="0"/>
              <a:t> </a:t>
            </a:r>
            <a:r>
              <a:rPr lang="en-US" baseline="0" dirty="0" err="1"/>
              <a:t>bất</a:t>
            </a:r>
            <a:r>
              <a:rPr lang="en-US" baseline="0" dirty="0"/>
              <a:t> biến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A4A33A-A006-4334-88EC-28E0FA9443D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3309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A4A33A-A006-4334-88EC-28E0FA9443D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18905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Point of</a:t>
            </a:r>
            <a:r>
              <a:rPr lang="en-US" baseline="0" dirty="0"/>
              <a:t> interest </a:t>
            </a:r>
            <a:r>
              <a:rPr lang="en-US" baseline="0" dirty="0" err="1"/>
              <a:t>là</a:t>
            </a:r>
            <a:r>
              <a:rPr lang="en-US" baseline="0" dirty="0"/>
              <a:t> </a:t>
            </a:r>
            <a:r>
              <a:rPr lang="en-US" baseline="0" dirty="0" err="1"/>
              <a:t>bất</a:t>
            </a:r>
            <a:r>
              <a:rPr lang="en-US" baseline="0" dirty="0"/>
              <a:t> biến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A4A33A-A006-4334-88EC-28E0FA9443D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72281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A4A33A-A006-4334-88EC-28E0FA9443D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12318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 </a:t>
            </a:r>
            <a:r>
              <a:rPr lang="en-US" dirty="0" err="1"/>
              <a:t>nhóm</a:t>
            </a:r>
            <a:r>
              <a:rPr lang="en-US" baseline="0" dirty="0"/>
              <a:t>: shape + speed của cloud </a:t>
            </a:r>
            <a:r>
              <a:rPr lang="en-US" baseline="0" dirty="0" err="1"/>
              <a:t>và</a:t>
            </a:r>
            <a:r>
              <a:rPr lang="en-US" baseline="0" dirty="0"/>
              <a:t> </a:t>
            </a:r>
            <a:r>
              <a:rPr lang="en-US" baseline="0" dirty="0" err="1"/>
              <a:t>mối</a:t>
            </a:r>
            <a:r>
              <a:rPr lang="en-US" baseline="0" dirty="0"/>
              <a:t> quan </a:t>
            </a:r>
            <a:r>
              <a:rPr lang="en-US" baseline="0" dirty="0" err="1"/>
              <a:t>hệ</a:t>
            </a:r>
            <a:r>
              <a:rPr lang="en-US" baseline="0" dirty="0"/>
              <a:t> </a:t>
            </a:r>
            <a:r>
              <a:rPr lang="en-US" baseline="0" dirty="0" err="1"/>
              <a:t>về</a:t>
            </a:r>
            <a:r>
              <a:rPr lang="en-US" baseline="0" dirty="0"/>
              <a:t> shape </a:t>
            </a:r>
            <a:r>
              <a:rPr lang="en-US" baseline="0" dirty="0" err="1"/>
              <a:t>và</a:t>
            </a:r>
            <a:r>
              <a:rPr lang="en-US" baseline="0" dirty="0"/>
              <a:t> </a:t>
            </a:r>
            <a:r>
              <a:rPr lang="en-US" baseline="0" dirty="0" err="1"/>
              <a:t>vị</a:t>
            </a:r>
            <a:r>
              <a:rPr lang="en-US" baseline="0" dirty="0"/>
              <a:t> </a:t>
            </a:r>
            <a:r>
              <a:rPr lang="en-US" baseline="0" dirty="0" err="1"/>
              <a:t>trí</a:t>
            </a:r>
            <a:r>
              <a:rPr lang="en-US" baseline="0" dirty="0"/>
              <a:t> của object </a:t>
            </a:r>
            <a:r>
              <a:rPr lang="en-US" baseline="0" dirty="0" err="1"/>
              <a:t>và</a:t>
            </a:r>
            <a:r>
              <a:rPr lang="en-US" baseline="0" dirty="0"/>
              <a:t> cloud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A4A33A-A006-4334-88EC-28E0FA9443D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257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A4A33A-A006-4334-88EC-28E0FA9443D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04619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Empirical cumulative distribution function: </a:t>
            </a:r>
            <a:r>
              <a:rPr lang="en-US" dirty="0" err="1"/>
              <a:t>hàm</a:t>
            </a:r>
            <a:r>
              <a:rPr lang="en-US" baseline="0" dirty="0"/>
              <a:t> </a:t>
            </a:r>
            <a:r>
              <a:rPr lang="en-US" baseline="0" dirty="0" err="1"/>
              <a:t>phân</a:t>
            </a:r>
            <a:r>
              <a:rPr lang="en-US" baseline="0" dirty="0"/>
              <a:t> </a:t>
            </a:r>
            <a:r>
              <a:rPr lang="en-US" baseline="0" dirty="0" err="1"/>
              <a:t>phối</a:t>
            </a:r>
            <a:r>
              <a:rPr lang="en-US" baseline="0" dirty="0"/>
              <a:t> </a:t>
            </a:r>
            <a:r>
              <a:rPr lang="en-US" baseline="0" dirty="0" err="1"/>
              <a:t>tích</a:t>
            </a:r>
            <a:r>
              <a:rPr lang="en-US" baseline="0" dirty="0"/>
              <a:t> </a:t>
            </a:r>
            <a:r>
              <a:rPr lang="en-US" baseline="0" dirty="0" err="1"/>
              <a:t>lũy</a:t>
            </a:r>
            <a:r>
              <a:rPr lang="en-US" baseline="0" dirty="0"/>
              <a:t> </a:t>
            </a:r>
            <a:r>
              <a:rPr lang="en-US" baseline="0" dirty="0" err="1"/>
              <a:t>thực</a:t>
            </a:r>
            <a:r>
              <a:rPr lang="en-US" baseline="0" dirty="0"/>
              <a:t> </a:t>
            </a:r>
            <a:r>
              <a:rPr lang="en-US" baseline="0" dirty="0" err="1"/>
              <a:t>nghiệm</a:t>
            </a:r>
            <a:endParaRPr lang="en-US" baseline="0" dirty="0"/>
          </a:p>
          <a:p>
            <a:r>
              <a:rPr lang="pt-BR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Fn(t) = #{xi &lt;= t}/n = 1/n sum(i=1,n) Indicator(xi &lt;= t).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A4A33A-A006-4334-88EC-28E0FA9443D6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83981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A4A33A-A006-4334-88EC-28E0FA9443D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50324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Model</a:t>
            </a:r>
            <a:r>
              <a:rPr lang="en-US" baseline="0" dirty="0"/>
              <a:t> training data </a:t>
            </a:r>
            <a:r>
              <a:rPr lang="en-US" baseline="0" dirty="0" err="1"/>
              <a:t>bằng</a:t>
            </a:r>
            <a:r>
              <a:rPr lang="en-US" baseline="0" dirty="0"/>
              <a:t> </a:t>
            </a:r>
            <a:r>
              <a:rPr lang="en-US" baseline="0" dirty="0" err="1"/>
              <a:t>cách</a:t>
            </a:r>
            <a:r>
              <a:rPr lang="en-US" baseline="0" dirty="0"/>
              <a:t> </a:t>
            </a:r>
            <a:r>
              <a:rPr lang="en-US" baseline="0" dirty="0" err="1"/>
              <a:t>sử</a:t>
            </a:r>
            <a:r>
              <a:rPr lang="en-US" baseline="0" dirty="0"/>
              <a:t> </a:t>
            </a:r>
            <a:r>
              <a:rPr lang="en-US" baseline="0" dirty="0" err="1"/>
              <a:t>dụng</a:t>
            </a:r>
            <a:r>
              <a:rPr lang="en-US" baseline="0" dirty="0"/>
              <a:t> k </a:t>
            </a:r>
            <a:r>
              <a:rPr lang="en-US" baseline="0" dirty="0" err="1"/>
              <a:t>Gaussina</a:t>
            </a:r>
            <a:r>
              <a:rPr lang="en-US" baseline="0" dirty="0"/>
              <a:t> functions </a:t>
            </a:r>
            <a:r>
              <a:rPr lang="en-US" baseline="0" dirty="0" err="1"/>
              <a:t>để</a:t>
            </a:r>
            <a:r>
              <a:rPr lang="en-US" baseline="0" dirty="0"/>
              <a:t> model </a:t>
            </a:r>
            <a:r>
              <a:rPr lang="en-US" baseline="0" dirty="0" err="1"/>
              <a:t>mỗi</a:t>
            </a:r>
            <a:r>
              <a:rPr lang="en-US" baseline="0" dirty="0"/>
              <a:t> feature của feature vectors </a:t>
            </a:r>
            <a:r>
              <a:rPr lang="en-US" baseline="0" dirty="0" err="1"/>
              <a:t>trong</a:t>
            </a:r>
            <a:r>
              <a:rPr lang="en-US" baseline="0" dirty="0"/>
              <a:t> database</a:t>
            </a:r>
          </a:p>
          <a:p>
            <a:r>
              <a:rPr lang="en-US" baseline="0" dirty="0" err="1"/>
              <a:t>Kết</a:t>
            </a:r>
            <a:r>
              <a:rPr lang="en-US" baseline="0" dirty="0"/>
              <a:t> </a:t>
            </a:r>
            <a:r>
              <a:rPr lang="en-US" baseline="0" dirty="0" err="1"/>
              <a:t>quả</a:t>
            </a:r>
            <a:r>
              <a:rPr lang="en-US" baseline="0" dirty="0"/>
              <a:t>: maximum </a:t>
            </a:r>
            <a:r>
              <a:rPr lang="en-US" baseline="0" dirty="0" err="1"/>
              <a:t>tổng</a:t>
            </a:r>
            <a:r>
              <a:rPr lang="en-US" baseline="0" dirty="0"/>
              <a:t> các </a:t>
            </a:r>
            <a:r>
              <a:rPr lang="en-US" baseline="0" dirty="0" err="1"/>
              <a:t>giá</a:t>
            </a:r>
            <a:r>
              <a:rPr lang="en-US" baseline="0" dirty="0"/>
              <a:t> </a:t>
            </a:r>
            <a:r>
              <a:rPr lang="en-US" baseline="0" dirty="0" err="1"/>
              <a:t>trị</a:t>
            </a:r>
            <a:r>
              <a:rPr lang="en-US" baseline="0" dirty="0"/>
              <a:t> </a:t>
            </a:r>
            <a:r>
              <a:rPr lang="en-US" baseline="0" dirty="0" err="1"/>
              <a:t>xác</a:t>
            </a:r>
            <a:r>
              <a:rPr lang="en-US" baseline="0" dirty="0"/>
              <a:t> </a:t>
            </a:r>
            <a:r>
              <a:rPr lang="en-US" baseline="0" dirty="0" err="1"/>
              <a:t>xuất</a:t>
            </a:r>
            <a:r>
              <a:rPr lang="en-US" baseline="0" dirty="0"/>
              <a:t> của </a:t>
            </a:r>
            <a:r>
              <a:rPr lang="en-US" baseline="0" dirty="0" err="1"/>
              <a:t>mỗi</a:t>
            </a:r>
            <a:r>
              <a:rPr lang="en-US" baseline="0" dirty="0"/>
              <a:t> features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A4A33A-A006-4334-88EC-28E0FA9443D6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15816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A4A33A-A006-4334-88EC-28E0FA9443D6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45362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Ns </a:t>
            </a:r>
            <a:r>
              <a:rPr lang="en-US" dirty="0" err="1"/>
              <a:t>càng</a:t>
            </a:r>
            <a:r>
              <a:rPr lang="en-US" baseline="0" dirty="0"/>
              <a:t> </a:t>
            </a:r>
            <a:r>
              <a:rPr lang="en-US" baseline="0" dirty="0" err="1"/>
              <a:t>cao</a:t>
            </a:r>
            <a:r>
              <a:rPr lang="en-US" baseline="0" dirty="0"/>
              <a:t> </a:t>
            </a:r>
            <a:r>
              <a:rPr lang="en-US" baseline="0" dirty="0" err="1"/>
              <a:t>thì</a:t>
            </a:r>
            <a:r>
              <a:rPr lang="en-US" baseline="0" dirty="0"/>
              <a:t> </a:t>
            </a:r>
            <a:r>
              <a:rPr lang="en-US" baseline="0" dirty="0" err="1"/>
              <a:t>càng</a:t>
            </a:r>
            <a:r>
              <a:rPr lang="en-US" baseline="0" dirty="0"/>
              <a:t> </a:t>
            </a:r>
            <a:r>
              <a:rPr lang="en-US" baseline="0" dirty="0" err="1"/>
              <a:t>dùng</a:t>
            </a:r>
            <a:r>
              <a:rPr lang="en-US" baseline="0" dirty="0"/>
              <a:t> </a:t>
            </a:r>
            <a:r>
              <a:rPr lang="en-US" baseline="0" dirty="0" err="1"/>
              <a:t>nhiều</a:t>
            </a:r>
            <a:r>
              <a:rPr lang="en-US" baseline="0" dirty="0"/>
              <a:t> frame </a:t>
            </a:r>
            <a:r>
              <a:rPr lang="en-US" baseline="0" dirty="0" err="1"/>
              <a:t>trong</a:t>
            </a:r>
            <a:r>
              <a:rPr lang="en-US" baseline="0" dirty="0"/>
              <a:t> </a:t>
            </a:r>
            <a:r>
              <a:rPr lang="en-US" baseline="0" dirty="0" err="1"/>
              <a:t>quá</a:t>
            </a:r>
            <a:r>
              <a:rPr lang="en-US" baseline="0" dirty="0"/>
              <a:t> </a:t>
            </a:r>
            <a:r>
              <a:rPr lang="en-US" baseline="0" dirty="0" err="1"/>
              <a:t>khứ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A4A33A-A006-4334-88EC-28E0FA9443D6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54383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A4A33A-A006-4334-88EC-28E0FA9443D6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8080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A4A33A-A006-4334-88EC-28E0FA9443D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17663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A4A33A-A006-4334-88EC-28E0FA9443D6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06632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A4A33A-A006-4334-88EC-28E0FA9443D6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2469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A4A33A-A006-4334-88EC-28E0FA9443D6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09560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A4A33A-A006-4334-88EC-28E0FA9443D6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50485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A4A33A-A006-4334-88EC-28E0FA9443D6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30166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A4A33A-A006-4334-88EC-28E0FA9443D6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1487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</a:t>
            </a:r>
            <a:r>
              <a:rPr lang="en-US" dirty="0" err="1"/>
              <a:t>Phương</a:t>
            </a:r>
            <a:r>
              <a:rPr lang="en-US" baseline="0" dirty="0"/>
              <a:t> </a:t>
            </a:r>
            <a:r>
              <a:rPr lang="en-US" baseline="0" dirty="0" err="1"/>
              <a:t>pháp</a:t>
            </a:r>
            <a:r>
              <a:rPr lang="en-US" baseline="0" dirty="0"/>
              <a:t> </a:t>
            </a:r>
            <a:r>
              <a:rPr lang="en-US" baseline="0" dirty="0" err="1"/>
              <a:t>cổ</a:t>
            </a:r>
            <a:r>
              <a:rPr lang="en-US" baseline="0" dirty="0"/>
              <a:t> </a:t>
            </a:r>
            <a:r>
              <a:rPr lang="en-US" baseline="0" dirty="0" err="1"/>
              <a:t>điển</a:t>
            </a:r>
            <a:r>
              <a:rPr lang="en-US" baseline="0" dirty="0"/>
              <a:t> </a:t>
            </a:r>
            <a:r>
              <a:rPr lang="en-US" baseline="0" dirty="0" err="1"/>
              <a:t>đòi</a:t>
            </a:r>
            <a:r>
              <a:rPr lang="en-US" baseline="0" dirty="0"/>
              <a:t> </a:t>
            </a:r>
            <a:r>
              <a:rPr lang="en-US" baseline="0" dirty="0" err="1"/>
              <a:t>hỏi</a:t>
            </a:r>
            <a:r>
              <a:rPr lang="en-US" baseline="0" dirty="0"/>
              <a:t> </a:t>
            </a:r>
            <a:r>
              <a:rPr lang="en-US" baseline="0" dirty="0" err="1"/>
              <a:t>phải</a:t>
            </a:r>
            <a:r>
              <a:rPr lang="en-US" baseline="0" dirty="0"/>
              <a:t> </a:t>
            </a:r>
            <a:r>
              <a:rPr lang="en-US" baseline="0" dirty="0" err="1"/>
              <a:t>tách</a:t>
            </a:r>
            <a:r>
              <a:rPr lang="en-US" baseline="0" dirty="0"/>
              <a:t> </a:t>
            </a:r>
            <a:r>
              <a:rPr lang="en-US" baseline="0" dirty="0" err="1"/>
              <a:t>được</a:t>
            </a:r>
            <a:r>
              <a:rPr lang="en-US" baseline="0" dirty="0"/>
              <a:t> silhouettes </a:t>
            </a:r>
            <a:r>
              <a:rPr lang="en-US" baseline="0" dirty="0" err="1"/>
              <a:t>với</a:t>
            </a:r>
            <a:r>
              <a:rPr lang="en-US" baseline="0" dirty="0"/>
              <a:t> </a:t>
            </a:r>
            <a:r>
              <a:rPr lang="en-US" baseline="0" dirty="0" err="1"/>
              <a:t>độ</a:t>
            </a:r>
            <a:r>
              <a:rPr lang="en-US" baseline="0" dirty="0"/>
              <a:t> chi </a:t>
            </a:r>
            <a:r>
              <a:rPr lang="en-US" baseline="0" dirty="0" err="1"/>
              <a:t>tiết</a:t>
            </a:r>
            <a:r>
              <a:rPr lang="en-US" baseline="0" dirty="0"/>
              <a:t> </a:t>
            </a:r>
            <a:r>
              <a:rPr lang="en-US" baseline="0" dirty="0" err="1"/>
              <a:t>cao</a:t>
            </a:r>
            <a:r>
              <a:rPr lang="en-US" baseline="0" dirty="0"/>
              <a:t> =&gt; </a:t>
            </a:r>
            <a:r>
              <a:rPr lang="en-US" baseline="0" dirty="0" err="1"/>
              <a:t>Khó</a:t>
            </a:r>
            <a:r>
              <a:rPr lang="en-US" baseline="0" dirty="0"/>
              <a:t> </a:t>
            </a:r>
            <a:r>
              <a:rPr lang="en-US" baseline="0" dirty="0" err="1"/>
              <a:t>khăn</a:t>
            </a:r>
            <a:r>
              <a:rPr lang="en-US" baseline="0" dirty="0"/>
              <a:t> </a:t>
            </a:r>
            <a:r>
              <a:rPr lang="en-US" baseline="0" dirty="0" err="1"/>
              <a:t>vì</a:t>
            </a:r>
            <a:r>
              <a:rPr lang="en-US" baseline="0" dirty="0"/>
              <a:t> real world có </a:t>
            </a:r>
            <a:r>
              <a:rPr lang="en-US" baseline="0" dirty="0" err="1"/>
              <a:t>nhiều</a:t>
            </a:r>
            <a:r>
              <a:rPr lang="en-US" baseline="0" dirty="0"/>
              <a:t> </a:t>
            </a:r>
            <a:r>
              <a:rPr lang="en-US" baseline="0" dirty="0" err="1"/>
              <a:t>nhiễu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A4A33A-A006-4334-88EC-28E0FA9443D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5879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A4A33A-A006-4334-88EC-28E0FA9443D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0481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A4A33A-A006-4334-88EC-28E0FA9443D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4100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A4A33A-A006-4334-88EC-28E0FA9443D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6303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A4A33A-A006-4334-88EC-28E0FA9443D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9131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A4A33A-A006-4334-88EC-28E0FA9443D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8945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A00B8-2FF0-4580-AED1-221C07C7CDF2}" type="datetime1">
              <a:rPr lang="en-US" smtClean="0"/>
              <a:t>4/27/2018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Feature-based Automated Multi-view Human Action: Box feature + Cloud feature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2E46B-B85E-4F24-B869-A61E81618635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71375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653BF6-D906-4D15-AFCF-E7C8CF05CA63}" type="datetime1">
              <a:rPr lang="en-US" smtClean="0"/>
              <a:t>4/27/2018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Feature-based Automated Multi-view Human Action: Box feature + Cloud feature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2E46B-B85E-4F24-B869-A61E816186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5959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3F6B61-4A1C-4535-AC1C-C09C046A5E7E}" type="datetime1">
              <a:rPr lang="en-US" smtClean="0"/>
              <a:t>4/27/2018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Feature-based Automated Multi-view Human Action: Box feature + Cloud feature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2E46B-B85E-4F24-B869-A61E816186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2293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CC9F0-6191-48A3-ABAC-B1C2548FB587}" type="datetime1">
              <a:rPr lang="en-US" smtClean="0"/>
              <a:t>4/27/2018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Feature-based Automated Multi-view Human Action: Box feature + Cloud feature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2E46B-B85E-4F24-B869-A61E816186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6340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E92BD-79E0-4021-B761-4624A2540659}" type="datetime1">
              <a:rPr lang="en-US" smtClean="0"/>
              <a:t>4/27/2018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Feature-based Automated Multi-view Human Action: Box feature + Cloud feature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2E46B-B85E-4F24-B869-A61E81618635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41732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A626C-814E-49A7-AEC1-464C3ABC5F73}" type="datetime1">
              <a:rPr lang="en-US" smtClean="0"/>
              <a:t>4/27/2018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Feature-based Automated Multi-view Human Action: Box feature + Cloud feature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2E46B-B85E-4F24-B869-A61E816186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8237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EAA6E-1061-42A4-B2B9-1A904FE1CB4E}" type="datetime1">
              <a:rPr lang="en-US" smtClean="0"/>
              <a:t>4/27/2018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Feature-based Automated Multi-view Human Action: Box feature + Cloud feature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2E46B-B85E-4F24-B869-A61E816186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9535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605940-F5C6-40B1-8235-366466054E40}" type="datetime1">
              <a:rPr lang="en-US" smtClean="0"/>
              <a:t>4/27/2018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Feature-based Automated Multi-view Human Action: Box feature + Cloud feature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2E46B-B85E-4F24-B869-A61E816186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745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DDB6A-5819-47CB-A1FB-1F2041FA7139}" type="datetime1">
              <a:rPr lang="en-US" smtClean="0"/>
              <a:t>4/27/2018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Feature-based Automated Multi-view Human Action: Box feature + Cloud feature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2E46B-B85E-4F24-B869-A61E816186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9729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99155A54-F4B5-45F8-BB6B-177B1B1C6893}" type="datetime1">
              <a:rPr lang="en-US" smtClean="0"/>
              <a:t>4/27/2018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Feature-based Automated Multi-view Human Action: Box feature + Cloud feature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4F2E46B-B85E-4F24-B869-A61E816186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6371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B97946-769F-4AB7-8FE9-7BFE90558959}" type="datetime1">
              <a:rPr lang="en-US" smtClean="0"/>
              <a:t>4/27/2018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Feature-based Automated Multi-view Human Action: Box feature + Cloud feature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2E46B-B85E-4F24-B869-A61E816186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3831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CF2997A1-5119-4AE7-88A9-CE2EE0B8746E}" type="datetime1">
              <a:rPr lang="en-US" smtClean="0"/>
              <a:t>4/27/2018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Feature-based Automated Multi-view Human Action: Box feature + Cloud feature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D4F2E46B-B85E-4F24-B869-A61E81618635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13323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dumps.wikimedia.org/viwiki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dumps.wikimedia.org/viwiki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dumps.wikimedia.org/viwiki/" TargetMode="External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umps.wikimedia.org/viwiki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dumps.wikimedia.org/viwiki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9127" y="0"/>
            <a:ext cx="10464799" cy="2844800"/>
          </a:xfrm>
        </p:spPr>
        <p:txBody>
          <a:bodyPr>
            <a:noAutofit/>
          </a:bodyPr>
          <a:lstStyle/>
          <a:p>
            <a:pPr algn="ctr"/>
            <a:r>
              <a:rPr lang="en-US" sz="6000" dirty="0"/>
              <a:t>Robust Feature-based Automated Multi-view Human Action Recognition System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82255" y="3177309"/>
            <a:ext cx="9976196" cy="3101571"/>
          </a:xfrm>
        </p:spPr>
        <p:txBody>
          <a:bodyPr>
            <a:normAutofit/>
          </a:bodyPr>
          <a:lstStyle/>
          <a:p>
            <a:pPr algn="ctr"/>
            <a:r>
              <a:rPr lang="en-US" dirty="0" err="1">
                <a:solidFill>
                  <a:schemeClr val="accent1"/>
                </a:solidFill>
              </a:rPr>
              <a:t>Kuang</a:t>
            </a:r>
            <a:r>
              <a:rPr lang="en-US" dirty="0">
                <a:solidFill>
                  <a:schemeClr val="accent1"/>
                </a:solidFill>
              </a:rPr>
              <a:t>-Pen Chou, </a:t>
            </a:r>
            <a:r>
              <a:rPr lang="en-US" dirty="0" err="1">
                <a:solidFill>
                  <a:schemeClr val="accent1"/>
                </a:solidFill>
              </a:rPr>
              <a:t>Mukesh</a:t>
            </a:r>
            <a:r>
              <a:rPr lang="en-US" dirty="0">
                <a:solidFill>
                  <a:schemeClr val="accent1"/>
                </a:solidFill>
              </a:rPr>
              <a:t> Prasad, Di Wu, </a:t>
            </a:r>
            <a:r>
              <a:rPr lang="en-US" dirty="0" err="1">
                <a:solidFill>
                  <a:schemeClr val="accent1"/>
                </a:solidFill>
              </a:rPr>
              <a:t>Nabin</a:t>
            </a:r>
            <a:r>
              <a:rPr lang="en-US" dirty="0">
                <a:solidFill>
                  <a:schemeClr val="accent1"/>
                </a:solidFill>
              </a:rPr>
              <a:t> Sharma, Dong-Lin Li, Yu-Feng Lin, Michael Blumenstein, Wen-</a:t>
            </a:r>
            <a:r>
              <a:rPr lang="en-US" dirty="0" err="1">
                <a:solidFill>
                  <a:schemeClr val="accent1"/>
                </a:solidFill>
              </a:rPr>
              <a:t>Chieh</a:t>
            </a:r>
            <a:r>
              <a:rPr lang="en-US" dirty="0">
                <a:solidFill>
                  <a:schemeClr val="accent1"/>
                </a:solidFill>
              </a:rPr>
              <a:t> Lin and Chin-</a:t>
            </a:r>
            <a:r>
              <a:rPr lang="en-US" dirty="0" err="1">
                <a:solidFill>
                  <a:schemeClr val="accent1"/>
                </a:solidFill>
              </a:rPr>
              <a:t>Teng</a:t>
            </a:r>
            <a:r>
              <a:rPr lang="en-US" dirty="0">
                <a:solidFill>
                  <a:schemeClr val="accent1"/>
                </a:solidFill>
              </a:rPr>
              <a:t> Lin</a:t>
            </a:r>
          </a:p>
          <a:p>
            <a:endParaRPr lang="en-US" dirty="0"/>
          </a:p>
          <a:p>
            <a:r>
              <a:rPr lang="en-US" sz="1600" dirty="0"/>
              <a:t>Giáo </a:t>
            </a:r>
            <a:r>
              <a:rPr lang="en-US" sz="1600" dirty="0" err="1"/>
              <a:t>viên</a:t>
            </a:r>
            <a:r>
              <a:rPr lang="en-US" sz="1600" dirty="0"/>
              <a:t>: Nguyễn </a:t>
            </a:r>
            <a:r>
              <a:rPr lang="en-US" sz="1600" dirty="0" err="1"/>
              <a:t>thị</a:t>
            </a:r>
            <a:r>
              <a:rPr lang="en-US" sz="1600" dirty="0"/>
              <a:t> </a:t>
            </a:r>
            <a:r>
              <a:rPr lang="en-US" sz="1600" dirty="0" err="1"/>
              <a:t>oanh</a:t>
            </a:r>
            <a:endParaRPr lang="en-US" sz="1600" dirty="0"/>
          </a:p>
          <a:p>
            <a:r>
              <a:rPr lang="en-US" sz="1600" dirty="0" err="1"/>
              <a:t>Trình</a:t>
            </a:r>
            <a:r>
              <a:rPr lang="en-US" sz="1600" dirty="0"/>
              <a:t> </a:t>
            </a:r>
            <a:r>
              <a:rPr lang="en-US" sz="1600" dirty="0" err="1"/>
              <a:t>bày</a:t>
            </a:r>
            <a:r>
              <a:rPr lang="en-US" sz="1600" dirty="0"/>
              <a:t>: </a:t>
            </a:r>
            <a:r>
              <a:rPr lang="en-US" sz="1600" dirty="0" err="1"/>
              <a:t>Lữ</a:t>
            </a:r>
            <a:r>
              <a:rPr lang="en-US" sz="1600" dirty="0"/>
              <a:t> Mạnh </a:t>
            </a:r>
            <a:r>
              <a:rPr lang="en-US" sz="1600" dirty="0" err="1"/>
              <a:t>HÙng</a:t>
            </a:r>
            <a:endParaRPr lang="en-US" sz="1600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69A15B-30E6-43A0-926E-0762FCD7DA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Feature-based Automated Multi-view Human Action: Box feature + Cloud feature</a:t>
            </a:r>
          </a:p>
        </p:txBody>
      </p:sp>
    </p:spTree>
    <p:extLst>
      <p:ext uri="{BB962C8B-B14F-4D97-AF65-F5344CB8AC3E}">
        <p14:creationId xmlns:p14="http://schemas.microsoft.com/office/powerpoint/2010/main" val="23121420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1556024" y="1846052"/>
            <a:ext cx="9331584" cy="736282"/>
          </a:xfrm>
        </p:spPr>
        <p:txBody>
          <a:bodyPr>
            <a:normAutofit/>
          </a:bodyPr>
          <a:lstStyle/>
          <a:p>
            <a:pPr algn="ctr"/>
            <a:r>
              <a:rPr lang="en-US" dirty="0" err="1"/>
              <a:t>MuHAvi</a:t>
            </a:r>
            <a:r>
              <a:rPr lang="en-US" dirty="0"/>
              <a:t> : multi-view videos </a:t>
            </a:r>
            <a:r>
              <a:rPr lang="en-US" dirty="0" err="1"/>
              <a:t>với</a:t>
            </a:r>
            <a:r>
              <a:rPr lang="en-US" dirty="0"/>
              <a:t> 14 people x 17 actions x 8 views</a:t>
            </a:r>
            <a:endParaRPr lang="en-US" sz="24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097280" y="2698854"/>
            <a:ext cx="4579713" cy="2947745"/>
          </a:xfrm>
          <a:prstGeom prst="rect">
            <a:avLst/>
          </a:prstGeom>
        </p:spPr>
      </p:pic>
      <p:pic>
        <p:nvPicPr>
          <p:cNvPr id="8" name="Content Placeholder 7"/>
          <p:cNvPicPr>
            <a:picLocks noGrp="1" noChangeAspect="1"/>
          </p:cNvPicPr>
          <p:nvPr>
            <p:ph sz="quarter" idx="4"/>
          </p:nvPr>
        </p:nvPicPr>
        <p:blipFill>
          <a:blip r:embed="rId4"/>
          <a:stretch>
            <a:fillRect/>
          </a:stretch>
        </p:blipFill>
        <p:spPr>
          <a:xfrm>
            <a:off x="5942439" y="2816975"/>
            <a:ext cx="5100946" cy="2711501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55C399-C5CE-4CF7-96BF-658D4E5AF0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Feature-based Automated Multi-view Human Action: Box feature + Cloud feature</a:t>
            </a:r>
          </a:p>
        </p:txBody>
      </p:sp>
    </p:spTree>
    <p:extLst>
      <p:ext uri="{BB962C8B-B14F-4D97-AF65-F5344CB8AC3E}">
        <p14:creationId xmlns:p14="http://schemas.microsoft.com/office/powerpoint/2010/main" val="24535531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extraction</a:t>
            </a:r>
            <a:br>
              <a:rPr lang="en-US" dirty="0"/>
            </a:br>
            <a:r>
              <a:rPr lang="en-US" dirty="0"/>
              <a:t>	</a:t>
            </a:r>
            <a:r>
              <a:rPr lang="en-US" sz="4000" dirty="0"/>
              <a:t>Moving object localization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1119148" y="1846052"/>
            <a:ext cx="5007332" cy="410459"/>
          </a:xfrm>
        </p:spPr>
        <p:txBody>
          <a:bodyPr>
            <a:noAutofit/>
          </a:bodyPr>
          <a:lstStyle/>
          <a:p>
            <a:pPr marL="384048" lvl="2" indent="0">
              <a:buNone/>
            </a:pPr>
            <a:endParaRPr lang="en-US" sz="2400" dirty="0"/>
          </a:p>
          <a:p>
            <a:pPr marL="384048" lvl="2" algn="ctr"/>
            <a:r>
              <a:rPr lang="en-US" sz="2000" b="0" dirty="0"/>
              <a:t>Overview of feature extraction</a:t>
            </a:r>
            <a:endParaRPr lang="en-US" sz="2000" b="0" dirty="0">
              <a:hlinkClick r:id="rId3"/>
            </a:endParaRPr>
          </a:p>
          <a:p>
            <a:pPr marL="201168" lvl="1" indent="0">
              <a:buNone/>
            </a:pPr>
            <a:endParaRPr lang="en-US" sz="24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7789629" y="2256511"/>
            <a:ext cx="1824634" cy="4055664"/>
          </a:xfrm>
          <a:prstGeom prst="rect">
            <a:avLst/>
          </a:prstGeom>
        </p:spPr>
      </p:pic>
      <p:sp>
        <p:nvSpPr>
          <p:cNvPr id="13" name="Text Placeholder 12"/>
          <p:cNvSpPr>
            <a:spLocks noGrp="1"/>
          </p:cNvSpPr>
          <p:nvPr>
            <p:ph type="body" sz="quarter" idx="3"/>
          </p:nvPr>
        </p:nvSpPr>
        <p:spPr>
          <a:xfrm>
            <a:off x="6257108" y="1846052"/>
            <a:ext cx="4898571" cy="309319"/>
          </a:xfrm>
        </p:spPr>
        <p:txBody>
          <a:bodyPr>
            <a:normAutofit fontScale="92500" lnSpcReduction="20000"/>
          </a:bodyPr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GMM </a:t>
            </a:r>
            <a:r>
              <a:rPr lang="en-US" cap="none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background model construction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5" name="Content Placeholder 14"/>
          <p:cNvPicPr>
            <a:picLocks noGrp="1" noChangeAspect="1"/>
          </p:cNvPicPr>
          <p:nvPr>
            <p:ph sz="quarter" idx="4"/>
          </p:nvPr>
        </p:nvPicPr>
        <p:blipFill>
          <a:blip r:embed="rId5"/>
          <a:stretch>
            <a:fillRect/>
          </a:stretch>
        </p:blipFill>
        <p:spPr>
          <a:xfrm>
            <a:off x="1049577" y="3189225"/>
            <a:ext cx="5076903" cy="2190235"/>
          </a:xfrm>
          <a:prstGeom prst="rect">
            <a:avLst/>
          </a:prstGeom>
        </p:spPr>
      </p:pic>
      <p:sp>
        <p:nvSpPr>
          <p:cNvPr id="5" name="Pentagon 4"/>
          <p:cNvSpPr/>
          <p:nvPr/>
        </p:nvSpPr>
        <p:spPr>
          <a:xfrm>
            <a:off x="1315453" y="1235243"/>
            <a:ext cx="485638" cy="288758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DEDBE9-A825-4A4C-9748-37FCBEC4D8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Feature-based Automated Multi-view Human Action: Box feature + Cloud feature</a:t>
            </a:r>
          </a:p>
        </p:txBody>
      </p:sp>
    </p:spTree>
    <p:extLst>
      <p:ext uri="{BB962C8B-B14F-4D97-AF65-F5344CB8AC3E}">
        <p14:creationId xmlns:p14="http://schemas.microsoft.com/office/powerpoint/2010/main" val="10542355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extraction</a:t>
            </a:r>
            <a:br>
              <a:rPr lang="en-US" dirty="0"/>
            </a:br>
            <a:r>
              <a:rPr lang="en-US" dirty="0"/>
              <a:t>	</a:t>
            </a:r>
            <a:r>
              <a:rPr lang="en-US" sz="4000" dirty="0"/>
              <a:t>Moving object localization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6201592" cy="4023360"/>
          </a:xfrm>
        </p:spPr>
        <p:txBody>
          <a:bodyPr>
            <a:noAutofit/>
          </a:bodyPr>
          <a:lstStyle/>
          <a:p>
            <a:pPr marL="384048" lvl="2" indent="0">
              <a:lnSpc>
                <a:spcPct val="150000"/>
              </a:lnSpc>
              <a:buNone/>
            </a:pPr>
            <a:r>
              <a:rPr lang="en-US" sz="2400" dirty="0" err="1"/>
              <a:t>Đầu</a:t>
            </a:r>
            <a:r>
              <a:rPr lang="en-US" sz="2400" dirty="0"/>
              <a:t> </a:t>
            </a:r>
            <a:r>
              <a:rPr lang="en-US" sz="2400" dirty="0" err="1"/>
              <a:t>tiên</a:t>
            </a:r>
            <a:r>
              <a:rPr lang="en-US" sz="2400" dirty="0"/>
              <a:t>, </a:t>
            </a:r>
            <a:r>
              <a:rPr lang="en-US" sz="2400" dirty="0" err="1"/>
              <a:t>sử</a:t>
            </a:r>
            <a:r>
              <a:rPr lang="en-US" sz="2400" dirty="0"/>
              <a:t> dụng </a:t>
            </a:r>
            <a:r>
              <a:rPr lang="en-US" sz="2400" dirty="0" err="1">
                <a:solidFill>
                  <a:schemeClr val="accent1"/>
                </a:solidFill>
              </a:rPr>
              <a:t>bộ</a:t>
            </a:r>
            <a:r>
              <a:rPr lang="en-US" sz="2400" dirty="0">
                <a:solidFill>
                  <a:schemeClr val="accent1"/>
                </a:solidFill>
              </a:rPr>
              <a:t> </a:t>
            </a:r>
            <a:r>
              <a:rPr lang="en-US" sz="2400" dirty="0" err="1">
                <a:solidFill>
                  <a:schemeClr val="accent1"/>
                </a:solidFill>
              </a:rPr>
              <a:t>lọc</a:t>
            </a:r>
            <a:r>
              <a:rPr lang="en-US" sz="2400" dirty="0">
                <a:solidFill>
                  <a:schemeClr val="accent1"/>
                </a:solidFill>
              </a:rPr>
              <a:t> low-pass </a:t>
            </a:r>
            <a:r>
              <a:rPr lang="en-US" sz="2400" dirty="0" err="1"/>
              <a:t>để</a:t>
            </a:r>
            <a:r>
              <a:rPr lang="en-US" sz="2400" dirty="0"/>
              <a:t> </a:t>
            </a:r>
            <a:r>
              <a:rPr lang="en-US" sz="2400" dirty="0" err="1"/>
              <a:t>giảm</a:t>
            </a:r>
            <a:r>
              <a:rPr lang="en-US" sz="2400" dirty="0"/>
              <a:t> </a:t>
            </a:r>
            <a:r>
              <a:rPr lang="en-US" sz="2400" dirty="0" err="1"/>
              <a:t>nhiễu</a:t>
            </a:r>
            <a:endParaRPr lang="en-US" sz="2400" dirty="0"/>
          </a:p>
          <a:p>
            <a:pPr marL="384048" lvl="2" indent="0">
              <a:lnSpc>
                <a:spcPct val="150000"/>
              </a:lnSpc>
              <a:buNone/>
            </a:pPr>
            <a:r>
              <a:rPr lang="en-US" sz="2400" dirty="0" err="1"/>
              <a:t>Mô</a:t>
            </a:r>
            <a:r>
              <a:rPr lang="en-US" sz="2400" dirty="0"/>
              <a:t> </a:t>
            </a:r>
            <a:r>
              <a:rPr lang="en-US" sz="2400" dirty="0" err="1"/>
              <a:t>hình</a:t>
            </a:r>
            <a:r>
              <a:rPr lang="en-US" sz="2400" dirty="0"/>
              <a:t> </a:t>
            </a:r>
            <a:r>
              <a:rPr lang="en-US" sz="2400" dirty="0" err="1"/>
              <a:t>hóa</a:t>
            </a:r>
            <a:r>
              <a:rPr lang="en-US" sz="2400" dirty="0"/>
              <a:t> </a:t>
            </a:r>
            <a:r>
              <a:rPr lang="en-US" sz="2400" dirty="0" err="1"/>
              <a:t>cường</a:t>
            </a:r>
            <a:r>
              <a:rPr lang="en-US" sz="2400" dirty="0"/>
              <a:t> </a:t>
            </a:r>
            <a:r>
              <a:rPr lang="en-US" sz="2400" dirty="0" err="1"/>
              <a:t>độ</a:t>
            </a:r>
            <a:r>
              <a:rPr lang="en-US" sz="2400" dirty="0"/>
              <a:t> của </a:t>
            </a:r>
            <a:r>
              <a:rPr lang="en-US" sz="2400" dirty="0" err="1"/>
              <a:t>mỗi</a:t>
            </a:r>
            <a:r>
              <a:rPr lang="en-US" sz="2400" dirty="0"/>
              <a:t> pixel </a:t>
            </a:r>
            <a:r>
              <a:rPr lang="en-US" sz="2400" dirty="0" err="1"/>
              <a:t>bằng</a:t>
            </a:r>
            <a:r>
              <a:rPr lang="en-US" sz="2400" dirty="0"/>
              <a:t> </a:t>
            </a:r>
            <a:r>
              <a:rPr lang="en-US" sz="2400" dirty="0" err="1"/>
              <a:t>phương</a:t>
            </a:r>
            <a:r>
              <a:rPr lang="en-US" sz="2400" dirty="0"/>
              <a:t> </a:t>
            </a:r>
            <a:r>
              <a:rPr lang="en-US" sz="2400" dirty="0" err="1"/>
              <a:t>pháp</a:t>
            </a:r>
            <a:r>
              <a:rPr lang="en-US" sz="2400" dirty="0"/>
              <a:t> </a:t>
            </a:r>
            <a:r>
              <a:rPr lang="en-US" sz="2400" dirty="0">
                <a:solidFill>
                  <a:schemeClr val="accent1"/>
                </a:solidFill>
              </a:rPr>
              <a:t>GMM</a:t>
            </a:r>
            <a:r>
              <a:rPr lang="en-US" sz="2400" dirty="0"/>
              <a:t> </a:t>
            </a:r>
            <a:r>
              <a:rPr lang="en-US" sz="2400" dirty="0" err="1"/>
              <a:t>với</a:t>
            </a:r>
            <a:r>
              <a:rPr lang="en-US" sz="2400" dirty="0"/>
              <a:t> K Gaussian distributions</a:t>
            </a:r>
          </a:p>
          <a:p>
            <a:pPr marL="384048" lvl="2" indent="0">
              <a:lnSpc>
                <a:spcPct val="150000"/>
              </a:lnSpc>
              <a:buNone/>
            </a:pPr>
            <a:r>
              <a:rPr lang="en-US" sz="2400" dirty="0"/>
              <a:t>(</a:t>
            </a:r>
            <a:r>
              <a:rPr lang="en-US" sz="2400" dirty="0" err="1"/>
              <a:t>Với</a:t>
            </a:r>
            <a:r>
              <a:rPr lang="en-US" sz="2400" dirty="0"/>
              <a:t> K </a:t>
            </a:r>
            <a:r>
              <a:rPr lang="en-US" sz="2400" dirty="0" err="1"/>
              <a:t>lớn</a:t>
            </a:r>
            <a:r>
              <a:rPr lang="en-US" sz="2400" dirty="0"/>
              <a:t> </a:t>
            </a:r>
            <a:r>
              <a:rPr lang="en-US" sz="2400" dirty="0" err="1"/>
              <a:t>hiệu</a:t>
            </a:r>
            <a:r>
              <a:rPr lang="en-US" sz="2400" dirty="0"/>
              <a:t> </a:t>
            </a:r>
            <a:r>
              <a:rPr lang="en-US" sz="2400" dirty="0" err="1"/>
              <a:t>quả</a:t>
            </a:r>
            <a:r>
              <a:rPr lang="en-US" sz="2400" dirty="0"/>
              <a:t> </a:t>
            </a:r>
            <a:r>
              <a:rPr lang="en-US" sz="2400" dirty="0" err="1"/>
              <a:t>mô</a:t>
            </a:r>
            <a:r>
              <a:rPr lang="en-US" sz="2400" dirty="0"/>
              <a:t> </a:t>
            </a:r>
            <a:r>
              <a:rPr lang="en-US" sz="2400" dirty="0" err="1"/>
              <a:t>hình</a:t>
            </a:r>
            <a:r>
              <a:rPr lang="en-US" sz="2400" dirty="0"/>
              <a:t> </a:t>
            </a:r>
            <a:r>
              <a:rPr lang="en-US" sz="2400" dirty="0" err="1"/>
              <a:t>hóa</a:t>
            </a:r>
            <a:r>
              <a:rPr lang="en-US" sz="2400" dirty="0"/>
              <a:t> </a:t>
            </a:r>
            <a:r>
              <a:rPr lang="en-US" sz="2400" dirty="0" err="1"/>
              <a:t>với</a:t>
            </a:r>
            <a:r>
              <a:rPr lang="en-US" sz="2400" dirty="0"/>
              <a:t> GMM  </a:t>
            </a:r>
            <a:r>
              <a:rPr lang="en-US" sz="2400" dirty="0" err="1"/>
              <a:t>sẽ</a:t>
            </a:r>
            <a:r>
              <a:rPr lang="en-US" sz="2400" dirty="0"/>
              <a:t> </a:t>
            </a:r>
            <a:r>
              <a:rPr lang="en-US" sz="2400" dirty="0" err="1"/>
              <a:t>tốt</a:t>
            </a:r>
            <a:r>
              <a:rPr lang="en-US" sz="2400" dirty="0"/>
              <a:t> </a:t>
            </a:r>
            <a:r>
              <a:rPr lang="en-US" sz="2400" dirty="0" err="1"/>
              <a:t>hơn</a:t>
            </a:r>
            <a:r>
              <a:rPr lang="en-US" sz="2400" dirty="0"/>
              <a:t>)</a:t>
            </a:r>
            <a:endParaRPr lang="da-DK" sz="2400" dirty="0"/>
          </a:p>
          <a:p>
            <a:pPr marL="384048" lvl="2" indent="0">
              <a:buNone/>
            </a:pPr>
            <a:endParaRPr lang="en-US" sz="2400" dirty="0"/>
          </a:p>
          <a:p>
            <a:pPr marL="384048" lvl="2" indent="0">
              <a:buNone/>
            </a:pPr>
            <a:endParaRPr lang="en-US" sz="2400" dirty="0">
              <a:hlinkClick r:id="rId3"/>
            </a:endParaRPr>
          </a:p>
          <a:p>
            <a:pPr marL="201168" lvl="1" indent="0">
              <a:buNone/>
            </a:pPr>
            <a:endParaRPr lang="en-US" sz="2400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7641771" y="1846263"/>
            <a:ext cx="1949386" cy="4335591"/>
          </a:xfrm>
          <a:prstGeom prst="rect">
            <a:avLst/>
          </a:prstGeom>
        </p:spPr>
      </p:pic>
      <p:sp>
        <p:nvSpPr>
          <p:cNvPr id="5" name="Pentagon 4"/>
          <p:cNvSpPr/>
          <p:nvPr/>
        </p:nvSpPr>
        <p:spPr>
          <a:xfrm>
            <a:off x="1315453" y="1235243"/>
            <a:ext cx="485638" cy="288758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F8D7BE-82BC-4D7F-B845-8748F93A6B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Feature-based Automated Multi-view Human Action: Box feature + Cloud feature</a:t>
            </a:r>
          </a:p>
        </p:txBody>
      </p:sp>
    </p:spTree>
    <p:extLst>
      <p:ext uri="{BB962C8B-B14F-4D97-AF65-F5344CB8AC3E}">
        <p14:creationId xmlns:p14="http://schemas.microsoft.com/office/powerpoint/2010/main" val="27274468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extraction</a:t>
            </a:r>
            <a:br>
              <a:rPr lang="en-US" dirty="0"/>
            </a:br>
            <a:r>
              <a:rPr lang="en-US" dirty="0"/>
              <a:t>	</a:t>
            </a:r>
            <a:r>
              <a:rPr lang="en-US" sz="4000" dirty="0"/>
              <a:t>Moving object localization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315454" y="2021305"/>
                <a:ext cx="9840226" cy="4216209"/>
              </a:xfrm>
            </p:spPr>
            <p:txBody>
              <a:bodyPr>
                <a:noAutofit/>
              </a:bodyPr>
              <a:lstStyle/>
              <a:p>
                <a:pPr marL="384048" lvl="2" indent="0">
                  <a:buNone/>
                </a:pPr>
                <a:r>
                  <a:rPr lang="en-US" sz="2400" dirty="0"/>
                  <a:t>Xác </a:t>
                </a:r>
                <a:r>
                  <a:rPr lang="en-US" sz="2400" dirty="0" err="1"/>
                  <a:t>xuất</a:t>
                </a:r>
                <a:r>
                  <a:rPr lang="en-US" sz="2400" dirty="0"/>
                  <a:t> </a:t>
                </a:r>
                <a:r>
                  <a:rPr lang="en-US" sz="2400" dirty="0" err="1"/>
                  <a:t>một</a:t>
                </a:r>
                <a:r>
                  <a:rPr lang="en-US" sz="2400" dirty="0"/>
                  <a:t> pixel có </a:t>
                </a:r>
                <a:r>
                  <a:rPr lang="en-US" sz="2400" dirty="0" err="1"/>
                  <a:t>giá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trị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cường</a:t>
                </a:r>
                <a:r>
                  <a:rPr lang="en-US" sz="2400" dirty="0"/>
                  <a:t> </a:t>
                </a:r>
                <a:r>
                  <a:rPr lang="en-US" sz="2400" dirty="0" err="1"/>
                  <a:t>độ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400" dirty="0"/>
                  <a:t>:</a:t>
                </a:r>
              </a:p>
              <a:p>
                <a:pPr marL="384048" lvl="2" indent="0">
                  <a:buNone/>
                </a:pPr>
                <a:endParaRPr lang="en-US" sz="2400" dirty="0"/>
              </a:p>
              <a:p>
                <a:pPr marL="384048" lvl="2" indent="0">
                  <a:buNone/>
                </a:pPr>
                <a:endParaRPr lang="en-US" sz="2400" dirty="0">
                  <a:hlinkClick r:id="rId3"/>
                </a:endParaRPr>
              </a:p>
              <a:p>
                <a:pPr marL="201168" lvl="1" indent="0">
                  <a:buNone/>
                </a:pPr>
                <a:endParaRPr lang="en-US" sz="2400" dirty="0"/>
              </a:p>
              <a:p>
                <a:pPr marL="201168" lvl="1" indent="0">
                  <a:buNone/>
                </a:pPr>
                <a:r>
                  <a:rPr lang="en-US" sz="2400" dirty="0"/>
                  <a:t>	K: </a:t>
                </a:r>
                <a:r>
                  <a:rPr lang="en-US" sz="2400" dirty="0" err="1"/>
                  <a:t>số</a:t>
                </a:r>
                <a:r>
                  <a:rPr lang="en-US" sz="2400" dirty="0"/>
                  <a:t> </a:t>
                </a:r>
                <a:r>
                  <a:rPr lang="en-US" sz="2400" dirty="0" err="1"/>
                  <a:t>lượng</a:t>
                </a:r>
                <a:r>
                  <a:rPr lang="en-US" sz="2400" dirty="0"/>
                  <a:t> distributions</a:t>
                </a:r>
              </a:p>
              <a:p>
                <a:pPr marL="201168" lvl="1" indent="0">
                  <a:buNone/>
                </a:pPr>
                <a:r>
                  <a:rPr lang="en-US" sz="2400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400" dirty="0"/>
                  <a:t>: </a:t>
                </a:r>
                <a:r>
                  <a:rPr lang="en-US" sz="2400" dirty="0" err="1"/>
                  <a:t>trọng</a:t>
                </a:r>
                <a:r>
                  <a:rPr lang="en-US" sz="2400" dirty="0"/>
                  <a:t> </a:t>
                </a:r>
                <a:r>
                  <a:rPr lang="en-US" sz="2400" dirty="0" err="1"/>
                  <a:t>số</a:t>
                </a:r>
                <a:r>
                  <a:rPr lang="en-US" sz="2400" dirty="0"/>
                  <a:t> của </a:t>
                </a:r>
                <a:r>
                  <a:rPr lang="en-US" sz="2400" i="1" dirty="0"/>
                  <a:t>k</a:t>
                </a:r>
                <a:r>
                  <a:rPr lang="en-US" sz="2400" dirty="0"/>
                  <a:t>-</a:t>
                </a:r>
                <a:r>
                  <a:rPr lang="en-US" sz="2400" dirty="0" err="1"/>
                  <a:t>th</a:t>
                </a:r>
                <a:r>
                  <a:rPr lang="en-US" sz="2400" dirty="0"/>
                  <a:t> Gaussian</a:t>
                </a:r>
              </a:p>
              <a:p>
                <a:pPr marL="201168" lvl="1" indent="0">
                  <a:buNone/>
                </a:pPr>
                <a:r>
                  <a:rPr lang="en-US" sz="2400" dirty="0"/>
                  <a:t>	</a:t>
                </a:r>
                <a:r>
                  <a:rPr lang="en-US" sz="2400" dirty="0" err="1"/>
                  <a:t>Hàm</a:t>
                </a:r>
                <a:r>
                  <a:rPr lang="en-US" sz="2400" dirty="0"/>
                  <a:t> </a:t>
                </a:r>
                <a:r>
                  <a:rPr lang="en-US" sz="2400" dirty="0" err="1"/>
                  <a:t>phân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phối</a:t>
                </a:r>
                <a:r>
                  <a:rPr lang="en-US" sz="2400" dirty="0"/>
                  <a:t>:</a:t>
                </a:r>
              </a:p>
              <a:p>
                <a:pPr marL="201168" lvl="1" indent="0">
                  <a:buNone/>
                </a:pPr>
                <a:r>
                  <a:rPr lang="en-US" sz="2400" dirty="0"/>
                  <a:t>	</a:t>
                </a:r>
              </a:p>
              <a:p>
                <a:pPr marL="201168" lvl="1" indent="0">
                  <a:buNone/>
                </a:pPr>
                <a:r>
                  <a:rPr lang="en-US" sz="2400" dirty="0"/>
                  <a:t>	Ma </a:t>
                </a:r>
                <a:r>
                  <a:rPr lang="en-US" sz="2400" dirty="0" err="1"/>
                  <a:t>trận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hiệp</a:t>
                </a:r>
                <a:r>
                  <a:rPr lang="en-US" sz="2400" dirty="0"/>
                  <a:t> </a:t>
                </a:r>
                <a:r>
                  <a:rPr lang="en-US" sz="2400" dirty="0" err="1"/>
                  <a:t>phương</a:t>
                </a:r>
                <a:r>
                  <a:rPr lang="en-US" sz="2400" dirty="0"/>
                  <a:t> </a:t>
                </a:r>
                <a:r>
                  <a:rPr lang="en-US" sz="2400" dirty="0" err="1"/>
                  <a:t>sai</a:t>
                </a:r>
                <a:r>
                  <a:rPr lang="en-US" sz="2400" dirty="0"/>
                  <a:t> (</a:t>
                </a:r>
                <a:r>
                  <a:rPr lang="en-US" sz="2400" dirty="0" err="1"/>
                  <a:t>tính</a:t>
                </a:r>
                <a:r>
                  <a:rPr lang="en-US" sz="2400" dirty="0"/>
                  <a:t> </a:t>
                </a:r>
                <a:r>
                  <a:rPr lang="en-US" sz="2400" dirty="0" err="1"/>
                  <a:t>đơn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giản</a:t>
                </a:r>
                <a:r>
                  <a:rPr lang="en-US" sz="2400" dirty="0"/>
                  <a:t>):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15454" y="2021305"/>
                <a:ext cx="9840226" cy="4216209"/>
              </a:xfrm>
              <a:blipFill>
                <a:blip r:embed="rId4"/>
                <a:stretch>
                  <a:fillRect t="-20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Pentagon 4"/>
          <p:cNvSpPr/>
          <p:nvPr/>
        </p:nvSpPr>
        <p:spPr>
          <a:xfrm>
            <a:off x="1315453" y="1235243"/>
            <a:ext cx="485638" cy="288758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49287" y="2519363"/>
            <a:ext cx="5154385" cy="107597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73716" y="4391228"/>
            <a:ext cx="6342008" cy="66700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44720" y="5194661"/>
            <a:ext cx="1457098" cy="453211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D715B5-51F6-4EF1-9402-AC29F464B3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Feature-based Automated Multi-view Human Action: Box feature + Cloud feature</a:t>
            </a:r>
          </a:p>
        </p:txBody>
      </p:sp>
    </p:spTree>
    <p:extLst>
      <p:ext uri="{BB962C8B-B14F-4D97-AF65-F5344CB8AC3E}">
        <p14:creationId xmlns:p14="http://schemas.microsoft.com/office/powerpoint/2010/main" val="39193870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extraction</a:t>
            </a:r>
            <a:br>
              <a:rPr lang="en-US" dirty="0"/>
            </a:br>
            <a:r>
              <a:rPr lang="en-US" dirty="0"/>
              <a:t>	</a:t>
            </a:r>
            <a:r>
              <a:rPr lang="en-US" sz="4000" dirty="0"/>
              <a:t>Moving object localization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315454" y="2021305"/>
                <a:ext cx="9840226" cy="4216209"/>
              </a:xfrm>
            </p:spPr>
            <p:txBody>
              <a:bodyPr>
                <a:noAutofit/>
              </a:bodyPr>
              <a:lstStyle/>
              <a:p>
                <a:pPr marL="384048" lvl="2" indent="0">
                  <a:buNone/>
                </a:pPr>
                <a:r>
                  <a:rPr lang="en-US" sz="2400" dirty="0"/>
                  <a:t>Sử dụng </a:t>
                </a:r>
                <a:r>
                  <a:rPr lang="en-US" sz="2400" i="1" dirty="0">
                    <a:solidFill>
                      <a:schemeClr val="accent1"/>
                    </a:solidFill>
                  </a:rPr>
                  <a:t>Temporal </a:t>
                </a:r>
                <a:r>
                  <a:rPr lang="en-US" sz="2400" i="1" dirty="0" err="1">
                    <a:solidFill>
                      <a:schemeClr val="accent1"/>
                    </a:solidFill>
                  </a:rPr>
                  <a:t>diference</a:t>
                </a:r>
                <a:r>
                  <a:rPr lang="en-US" sz="2400" i="1" dirty="0">
                    <a:solidFill>
                      <a:schemeClr val="accent1"/>
                    </a:solidFill>
                  </a:rPr>
                  <a:t> </a:t>
                </a:r>
                <a:r>
                  <a:rPr lang="en-US" sz="2400" dirty="0" err="1"/>
                  <a:t>để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trích</a:t>
                </a:r>
                <a:r>
                  <a:rPr lang="en-US" sz="2400" dirty="0"/>
                  <a:t> </a:t>
                </a:r>
                <a:r>
                  <a:rPr lang="en-US" sz="2400" dirty="0" err="1"/>
                  <a:t>xuất</a:t>
                </a:r>
                <a:r>
                  <a:rPr lang="en-US" sz="2400" dirty="0"/>
                  <a:t> </a:t>
                </a:r>
                <a:r>
                  <a:rPr lang="en-US" sz="2400" dirty="0" err="1"/>
                  <a:t>vùng</a:t>
                </a:r>
                <a:r>
                  <a:rPr lang="en-US" sz="2400" dirty="0"/>
                  <a:t> background </a:t>
                </a:r>
                <a:r>
                  <a:rPr lang="en-US" sz="2400" dirty="0" err="1"/>
                  <a:t>và</a:t>
                </a:r>
                <a:r>
                  <a:rPr lang="en-US" sz="2400" dirty="0"/>
                  <a:t> update các pixel </a:t>
                </a:r>
                <a:r>
                  <a:rPr lang="en-US" sz="2400" dirty="0" err="1"/>
                  <a:t>trong</a:t>
                </a:r>
                <a:r>
                  <a:rPr lang="en-US" sz="2400" dirty="0"/>
                  <a:t> </a:t>
                </a:r>
                <a:r>
                  <a:rPr lang="en-US" sz="2400" dirty="0" err="1"/>
                  <a:t>vùng</a:t>
                </a:r>
                <a:endParaRPr lang="en-US" sz="2400" dirty="0"/>
              </a:p>
              <a:p>
                <a:pPr marL="384048" lvl="2" indent="0">
                  <a:buNone/>
                </a:pPr>
                <a:endParaRPr lang="en-US" sz="2400" dirty="0"/>
              </a:p>
              <a:p>
                <a:pPr marL="384048" lvl="2" indent="0">
                  <a:buNone/>
                </a:pPr>
                <a:r>
                  <a:rPr lang="en-US" sz="2400" dirty="0" err="1"/>
                  <a:t>Sắp</a:t>
                </a:r>
                <a:r>
                  <a:rPr lang="en-US" sz="2400" dirty="0"/>
                  <a:t> </a:t>
                </a:r>
                <a:r>
                  <a:rPr lang="en-US" sz="2400" dirty="0" err="1"/>
                  <a:t>xếp</a:t>
                </a:r>
                <a:r>
                  <a:rPr lang="en-US" sz="2400" dirty="0"/>
                  <a:t> các Gaussian distributions </a:t>
                </a:r>
                <a:r>
                  <a:rPr lang="en-US" sz="2400" dirty="0" err="1"/>
                  <a:t>theo</a:t>
                </a:r>
                <a:r>
                  <a:rPr lang="en-US" sz="2400" dirty="0"/>
                  <a:t> </a:t>
                </a:r>
                <a:r>
                  <a:rPr lang="en-US" sz="2400" dirty="0" err="1"/>
                  <a:t>giá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trị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f>
                      <m:fPr>
                        <m:type m:val="skw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num>
                      <m:den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den>
                    </m:f>
                  </m:oMath>
                </a14:m>
                <a:endParaRPr lang="en-US" sz="2400" dirty="0"/>
              </a:p>
              <a:p>
                <a:pPr marL="384048" lvl="2" indent="0">
                  <a:buNone/>
                </a:pPr>
                <a:r>
                  <a:rPr lang="en-US" sz="2400" dirty="0" err="1"/>
                  <a:t>Chọn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ra</a:t>
                </a:r>
                <a:r>
                  <a:rPr lang="en-US" sz="2400" dirty="0"/>
                  <a:t> B distributions </a:t>
                </a:r>
                <a:r>
                  <a:rPr lang="en-US" sz="2400" dirty="0" err="1"/>
                  <a:t>đầu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tiên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để</a:t>
                </a:r>
                <a:r>
                  <a:rPr lang="en-US" sz="2400" dirty="0"/>
                  <a:t> </a:t>
                </a:r>
                <a:r>
                  <a:rPr lang="en-US" sz="2400" dirty="0" err="1"/>
                  <a:t>làm</a:t>
                </a:r>
                <a:r>
                  <a:rPr lang="en-US" sz="2400" dirty="0"/>
                  <a:t> </a:t>
                </a:r>
                <a:r>
                  <a:rPr lang="en-US" sz="2400" dirty="0">
                    <a:solidFill>
                      <a:schemeClr val="accent1"/>
                    </a:solidFill>
                  </a:rPr>
                  <a:t>background model</a:t>
                </a:r>
              </a:p>
              <a:p>
                <a:pPr marL="384048" lvl="2" indent="0">
                  <a:buNone/>
                </a:pPr>
                <a:endParaRPr lang="en-US" sz="2400" dirty="0"/>
              </a:p>
              <a:p>
                <a:pPr marL="384048" lvl="2" indent="0">
                  <a:buNone/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15454" y="2021305"/>
                <a:ext cx="9840226" cy="4216209"/>
              </a:xfrm>
              <a:blipFill>
                <a:blip r:embed="rId3"/>
                <a:stretch>
                  <a:fillRect t="-20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Pentagon 4"/>
          <p:cNvSpPr/>
          <p:nvPr/>
        </p:nvSpPr>
        <p:spPr>
          <a:xfrm>
            <a:off x="1315453" y="1235243"/>
            <a:ext cx="485638" cy="288758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5537" y="4129409"/>
            <a:ext cx="3797116" cy="906577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767807-3DF4-4F12-802C-0312C2727F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Feature-based Automated Multi-view Human Action: Box feature + Cloud feature</a:t>
            </a:r>
          </a:p>
        </p:txBody>
      </p:sp>
    </p:spTree>
    <p:extLst>
      <p:ext uri="{BB962C8B-B14F-4D97-AF65-F5344CB8AC3E}">
        <p14:creationId xmlns:p14="http://schemas.microsoft.com/office/powerpoint/2010/main" val="11778607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extraction</a:t>
            </a:r>
            <a:br>
              <a:rPr lang="en-US" dirty="0"/>
            </a:br>
            <a:r>
              <a:rPr lang="en-US" dirty="0"/>
              <a:t>	</a:t>
            </a:r>
            <a:r>
              <a:rPr lang="en-US" sz="4000" dirty="0"/>
              <a:t>Moving object localization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315454" y="2021305"/>
                <a:ext cx="9840226" cy="4216209"/>
              </a:xfrm>
            </p:spPr>
            <p:txBody>
              <a:bodyPr>
                <a:noAutofit/>
              </a:bodyPr>
              <a:lstStyle/>
              <a:p>
                <a:pPr marL="384048" lvl="2" indent="0">
                  <a:buNone/>
                </a:pPr>
                <a:r>
                  <a:rPr lang="en-US" sz="2400" dirty="0"/>
                  <a:t>Khi </a:t>
                </a:r>
                <a:r>
                  <a:rPr lang="en-US" sz="2400" dirty="0" err="1"/>
                  <a:t>một</a:t>
                </a:r>
                <a:r>
                  <a:rPr lang="en-US" sz="2400" dirty="0"/>
                  <a:t> pixel </a:t>
                </a:r>
                <a:r>
                  <a:rPr lang="en-US" sz="2400" dirty="0" err="1"/>
                  <a:t>mới</a:t>
                </a:r>
                <a:r>
                  <a:rPr lang="en-US" sz="2400" dirty="0"/>
                  <a:t> </a:t>
                </a:r>
                <a:r>
                  <a:rPr lang="en-US" sz="2400" dirty="0" err="1"/>
                  <a:t>được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thêm</a:t>
                </a:r>
                <a:r>
                  <a:rPr lang="en-US" sz="2400" dirty="0"/>
                  <a:t> </a:t>
                </a:r>
                <a:r>
                  <a:rPr lang="en-US" sz="2400" dirty="0" err="1"/>
                  <a:t>vào</a:t>
                </a:r>
                <a:r>
                  <a:rPr lang="en-US" sz="2400" dirty="0"/>
                  <a:t> (có </a:t>
                </a:r>
                <a:r>
                  <a:rPr lang="en-US" sz="2400" dirty="0" err="1"/>
                  <a:t>cường</a:t>
                </a:r>
                <a:r>
                  <a:rPr lang="en-US" sz="2400" dirty="0"/>
                  <a:t> </a:t>
                </a:r>
                <a:r>
                  <a:rPr lang="en-US" sz="2400" dirty="0" err="1"/>
                  <a:t>độ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sz="2400" dirty="0"/>
                  <a:t>) </a:t>
                </a:r>
                <a:r>
                  <a:rPr lang="en-US" sz="2400" dirty="0" err="1"/>
                  <a:t>sẽ</a:t>
                </a:r>
                <a:r>
                  <a:rPr lang="en-US" sz="2400" dirty="0"/>
                  <a:t> </a:t>
                </a:r>
                <a:r>
                  <a:rPr lang="en-US" sz="2400" dirty="0" err="1"/>
                  <a:t>được</a:t>
                </a:r>
                <a:r>
                  <a:rPr lang="en-US" sz="2400" dirty="0"/>
                  <a:t> </a:t>
                </a:r>
                <a:r>
                  <a:rPr lang="en-US" sz="2400" dirty="0" err="1"/>
                  <a:t>kiểm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tra</a:t>
                </a:r>
                <a:r>
                  <a:rPr lang="en-US" sz="2400" dirty="0"/>
                  <a:t> </a:t>
                </a:r>
                <a:r>
                  <a:rPr lang="en-US" sz="2400" dirty="0" err="1"/>
                  <a:t>lần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lượt</a:t>
                </a:r>
                <a:r>
                  <a:rPr lang="en-US" sz="2400" dirty="0"/>
                  <a:t> K distribution.</a:t>
                </a:r>
              </a:p>
              <a:p>
                <a:pPr marL="384048" lvl="2" indent="0">
                  <a:buNone/>
                </a:pPr>
                <a:r>
                  <a:rPr lang="en-US" sz="2400" dirty="0"/>
                  <a:t>Nếu </a:t>
                </a:r>
                <a:r>
                  <a:rPr lang="en-US" sz="2400" dirty="0" err="1"/>
                  <a:t>giá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trị</a:t>
                </a:r>
                <a:r>
                  <a:rPr lang="en-US" sz="2400" dirty="0"/>
                  <a:t> </a:t>
                </a:r>
                <a:r>
                  <a:rPr lang="en-US" sz="2400" dirty="0" err="1"/>
                  <a:t>xác</a:t>
                </a:r>
                <a:r>
                  <a:rPr lang="en-US" sz="2400" dirty="0"/>
                  <a:t> </a:t>
                </a:r>
                <a:r>
                  <a:rPr lang="en-US" sz="2400" dirty="0" err="1"/>
                  <a:t>xuất</a:t>
                </a:r>
                <a:r>
                  <a:rPr lang="en-US" sz="2400" dirty="0"/>
                  <a:t> </a:t>
                </a:r>
                <a:r>
                  <a:rPr lang="en-US" sz="2400" dirty="0" err="1"/>
                  <a:t>nằm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trong</a:t>
                </a:r>
                <a:r>
                  <a:rPr lang="en-US" sz="2400" dirty="0"/>
                  <a:t> </a:t>
                </a:r>
                <a:r>
                  <a:rPr lang="en-US" sz="2400" dirty="0" err="1"/>
                  <a:t>khoảng</a:t>
                </a:r>
                <a:r>
                  <a:rPr lang="en-US" sz="2400" dirty="0"/>
                  <a:t> </a:t>
                </a:r>
                <a:r>
                  <a:rPr lang="en-US" sz="2400" dirty="0" err="1"/>
                  <a:t>độ</a:t>
                </a:r>
                <a:r>
                  <a:rPr lang="en-US" sz="2400" dirty="0"/>
                  <a:t> </a:t>
                </a:r>
                <a:r>
                  <a:rPr lang="en-US" sz="2400" dirty="0" err="1"/>
                  <a:t>lệch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chuẩn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thì</a:t>
                </a:r>
                <a:r>
                  <a:rPr lang="en-US" sz="2400" dirty="0"/>
                  <a:t> pixel </a:t>
                </a:r>
                <a:r>
                  <a:rPr lang="en-US" sz="2400" dirty="0" err="1"/>
                  <a:t>đó</a:t>
                </a:r>
                <a:r>
                  <a:rPr lang="en-US" sz="2400" dirty="0"/>
                  <a:t> </a:t>
                </a:r>
                <a:r>
                  <a:rPr lang="en-US" sz="2400" dirty="0" err="1"/>
                  <a:t>được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coi</a:t>
                </a:r>
                <a:r>
                  <a:rPr lang="en-US" sz="2400" dirty="0"/>
                  <a:t> </a:t>
                </a:r>
                <a:r>
                  <a:rPr lang="en-US" sz="2400" dirty="0" err="1"/>
                  <a:t>là</a:t>
                </a:r>
                <a:r>
                  <a:rPr lang="en-US" sz="2400" dirty="0"/>
                  <a:t> </a:t>
                </a:r>
                <a:r>
                  <a:rPr lang="en-US" sz="2400" dirty="0" err="1"/>
                  <a:t>nền</a:t>
                </a:r>
                <a:r>
                  <a:rPr lang="en-US" sz="2400" dirty="0"/>
                  <a:t>.</a:t>
                </a:r>
              </a:p>
              <a:p>
                <a:pPr marL="384048" lvl="2" indent="0">
                  <a:buNone/>
                </a:pPr>
                <a:r>
                  <a:rPr lang="en-US" sz="2400" dirty="0" err="1"/>
                  <a:t>Sau</a:t>
                </a:r>
                <a:r>
                  <a:rPr lang="en-US" sz="2400" dirty="0"/>
                  <a:t> </a:t>
                </a:r>
                <a:r>
                  <a:rPr lang="en-US" sz="2400" dirty="0" err="1"/>
                  <a:t>đó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cập</a:t>
                </a:r>
                <a:r>
                  <a:rPr lang="en-US" sz="2400" dirty="0"/>
                  <a:t> </a:t>
                </a:r>
                <a:r>
                  <a:rPr lang="en-US" sz="2400" dirty="0" err="1"/>
                  <a:t>nhật</a:t>
                </a:r>
                <a:r>
                  <a:rPr lang="en-US" sz="2400" dirty="0"/>
                  <a:t> </a:t>
                </a:r>
                <a:r>
                  <a:rPr lang="en-US" sz="2400" dirty="0" err="1"/>
                  <a:t>lại</a:t>
                </a:r>
                <a:r>
                  <a:rPr lang="en-US" sz="2400" dirty="0"/>
                  <a:t> </a:t>
                </a:r>
                <a:r>
                  <a:rPr lang="en-US" sz="2400" dirty="0" err="1"/>
                  <a:t>giá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trị</a:t>
                </a:r>
                <a:r>
                  <a:rPr lang="en-US" sz="2400" dirty="0"/>
                  <a:t>:</a:t>
                </a:r>
              </a:p>
              <a:p>
                <a:pPr marL="384048" lvl="2" indent="0">
                  <a:buNone/>
                </a:pPr>
                <a:endParaRPr lang="en-US" sz="2400" dirty="0"/>
              </a:p>
              <a:p>
                <a:pPr marL="384048" lvl="2" indent="0">
                  <a:buNone/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15454" y="2021305"/>
                <a:ext cx="9840226" cy="4216209"/>
              </a:xfrm>
              <a:blipFill>
                <a:blip r:embed="rId3"/>
                <a:stretch>
                  <a:fillRect t="-2026" r="-8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Pentagon 4"/>
          <p:cNvSpPr/>
          <p:nvPr/>
        </p:nvSpPr>
        <p:spPr>
          <a:xfrm>
            <a:off x="1315453" y="1235243"/>
            <a:ext cx="485638" cy="288758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8327" y="4003456"/>
            <a:ext cx="6189087" cy="135651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59200" y="5429506"/>
            <a:ext cx="3704936" cy="428813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CF88EE-200E-439B-9F07-BC2B4E8733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Feature-based Automated Multi-view Human Action: Box feature + Cloud feature</a:t>
            </a:r>
          </a:p>
        </p:txBody>
      </p:sp>
    </p:spTree>
    <p:extLst>
      <p:ext uri="{BB962C8B-B14F-4D97-AF65-F5344CB8AC3E}">
        <p14:creationId xmlns:p14="http://schemas.microsoft.com/office/powerpoint/2010/main" val="16715748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extraction</a:t>
            </a:r>
            <a:br>
              <a:rPr lang="en-US" dirty="0"/>
            </a:br>
            <a:r>
              <a:rPr lang="en-US" dirty="0"/>
              <a:t>	</a:t>
            </a:r>
            <a:r>
              <a:rPr lang="en-US" sz="4000" dirty="0"/>
              <a:t>Moving object localization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5454" y="2021305"/>
            <a:ext cx="9840226" cy="4216209"/>
          </a:xfrm>
        </p:spPr>
        <p:txBody>
          <a:bodyPr>
            <a:noAutofit/>
          </a:bodyPr>
          <a:lstStyle/>
          <a:p>
            <a:pPr marL="384048" lvl="2" indent="0">
              <a:buNone/>
            </a:pPr>
            <a:endParaRPr lang="en-US" sz="2400" dirty="0"/>
          </a:p>
          <a:p>
            <a:pPr marL="384048" lvl="2" indent="0">
              <a:buNone/>
            </a:pPr>
            <a:endParaRPr lang="en-US" sz="2400" dirty="0"/>
          </a:p>
        </p:txBody>
      </p:sp>
      <p:sp>
        <p:nvSpPr>
          <p:cNvPr id="5" name="Pentagon 4"/>
          <p:cNvSpPr/>
          <p:nvPr/>
        </p:nvSpPr>
        <p:spPr>
          <a:xfrm>
            <a:off x="1315453" y="1235243"/>
            <a:ext cx="485638" cy="288758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5453" y="2021305"/>
            <a:ext cx="2629779" cy="408230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0126" y="2021305"/>
            <a:ext cx="2930329" cy="416200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25349" y="2015090"/>
            <a:ext cx="2629778" cy="4088522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E1488E-FC72-4E82-9E6A-7B11C23B15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Feature-based Automated Multi-view Human Action: Box feature + Cloud feature</a:t>
            </a:r>
          </a:p>
        </p:txBody>
      </p:sp>
    </p:spTree>
    <p:extLst>
      <p:ext uri="{BB962C8B-B14F-4D97-AF65-F5344CB8AC3E}">
        <p14:creationId xmlns:p14="http://schemas.microsoft.com/office/powerpoint/2010/main" val="15792246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extraction</a:t>
            </a:r>
            <a:br>
              <a:rPr lang="en-US" dirty="0"/>
            </a:br>
            <a:r>
              <a:rPr lang="en-US" dirty="0"/>
              <a:t>	</a:t>
            </a:r>
            <a:r>
              <a:rPr lang="en-US" sz="4000" dirty="0"/>
              <a:t>Extraction of Points of Interest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5454" y="2021305"/>
            <a:ext cx="9840226" cy="4216209"/>
          </a:xfrm>
        </p:spPr>
        <p:txBody>
          <a:bodyPr>
            <a:noAutofit/>
          </a:bodyPr>
          <a:lstStyle/>
          <a:p>
            <a:pPr marL="384048" lvl="2" indent="0">
              <a:buNone/>
            </a:pPr>
            <a:r>
              <a:rPr lang="en-US" sz="2400" dirty="0"/>
              <a:t>Mục </a:t>
            </a:r>
            <a:r>
              <a:rPr lang="en-US" sz="2400" dirty="0" err="1"/>
              <a:t>tiêu</a:t>
            </a:r>
            <a:r>
              <a:rPr lang="en-US" sz="2400" dirty="0"/>
              <a:t>: </a:t>
            </a:r>
            <a:r>
              <a:rPr lang="en-US" sz="2400" dirty="0" err="1"/>
              <a:t>khoanh</a:t>
            </a:r>
            <a:r>
              <a:rPr lang="en-US" sz="2400" dirty="0"/>
              <a:t> </a:t>
            </a:r>
            <a:r>
              <a:rPr lang="en-US" sz="2400" dirty="0" err="1"/>
              <a:t>vùng</a:t>
            </a:r>
            <a:r>
              <a:rPr lang="en-US" sz="2400" dirty="0"/>
              <a:t> action </a:t>
            </a:r>
          </a:p>
          <a:p>
            <a:pPr marL="384048" lvl="2" indent="0">
              <a:buNone/>
            </a:pPr>
            <a:r>
              <a:rPr lang="en-US" sz="2400" dirty="0"/>
              <a:t>VD: Bounding box </a:t>
            </a:r>
            <a:r>
              <a:rPr lang="en-US" sz="2400" dirty="0" err="1"/>
              <a:t>vùng</a:t>
            </a:r>
            <a:r>
              <a:rPr lang="en-US" sz="2400" dirty="0"/>
              <a:t> </a:t>
            </a:r>
            <a:r>
              <a:rPr lang="en-US" sz="2400" dirty="0" err="1"/>
              <a:t>tay</a:t>
            </a:r>
            <a:r>
              <a:rPr lang="en-US" sz="2400" dirty="0"/>
              <a:t> </a:t>
            </a:r>
            <a:r>
              <a:rPr lang="en-US" sz="2400" dirty="0" err="1"/>
              <a:t>đối</a:t>
            </a:r>
            <a:r>
              <a:rPr lang="en-US" sz="2400" dirty="0"/>
              <a:t> </a:t>
            </a:r>
            <a:r>
              <a:rPr lang="en-US" sz="2400" dirty="0" err="1"/>
              <a:t>với</a:t>
            </a:r>
            <a:r>
              <a:rPr lang="en-US" sz="2400" dirty="0"/>
              <a:t> action “boxing”</a:t>
            </a:r>
          </a:p>
          <a:p>
            <a:pPr marL="384048" lvl="2" indent="0">
              <a:buNone/>
            </a:pPr>
            <a:endParaRPr lang="en-US" sz="2400" dirty="0"/>
          </a:p>
          <a:p>
            <a:pPr marL="384048" lvl="2" indent="0">
              <a:buNone/>
            </a:pPr>
            <a:r>
              <a:rPr lang="en-US" sz="2400" dirty="0" err="1"/>
              <a:t>Bregonzio</a:t>
            </a:r>
            <a:r>
              <a:rPr lang="en-US" sz="2400" dirty="0"/>
              <a:t> et al. </a:t>
            </a:r>
            <a:r>
              <a:rPr lang="en-US" sz="2400" dirty="0" err="1"/>
              <a:t>đề</a:t>
            </a:r>
            <a:r>
              <a:rPr lang="en-US" sz="2400" dirty="0"/>
              <a:t> </a:t>
            </a:r>
            <a:r>
              <a:rPr lang="en-US" sz="2400" dirty="0" err="1"/>
              <a:t>xuất</a:t>
            </a:r>
            <a:r>
              <a:rPr lang="en-US" sz="2400" dirty="0"/>
              <a:t>: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400" i="1" dirty="0">
                <a:solidFill>
                  <a:schemeClr val="accent1"/>
                </a:solidFill>
              </a:rPr>
              <a:t>Frame different </a:t>
            </a:r>
            <a:r>
              <a:rPr lang="en-US" sz="2400" dirty="0" err="1"/>
              <a:t>đối</a:t>
            </a:r>
            <a:r>
              <a:rPr lang="en-US" sz="2400" dirty="0"/>
              <a:t> </a:t>
            </a:r>
            <a:r>
              <a:rPr lang="en-US" sz="2400" dirty="0" err="1"/>
              <a:t>với</a:t>
            </a:r>
            <a:r>
              <a:rPr lang="en-US" sz="2400" dirty="0"/>
              <a:t> regions of interest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400" i="1" dirty="0">
                <a:solidFill>
                  <a:schemeClr val="accent1"/>
                </a:solidFill>
              </a:rPr>
              <a:t>2D Gabor filters </a:t>
            </a:r>
            <a:r>
              <a:rPr lang="en-US" sz="2400" dirty="0" err="1"/>
              <a:t>được</a:t>
            </a:r>
            <a:r>
              <a:rPr lang="en-US" sz="2400" dirty="0"/>
              <a:t> </a:t>
            </a:r>
            <a:r>
              <a:rPr lang="en-US" sz="2400" dirty="0" err="1"/>
              <a:t>sử</a:t>
            </a:r>
            <a:r>
              <a:rPr lang="en-US" sz="2400" dirty="0"/>
              <a:t> </a:t>
            </a:r>
            <a:r>
              <a:rPr lang="en-US" sz="2400" dirty="0" err="1"/>
              <a:t>dụng</a:t>
            </a:r>
            <a:r>
              <a:rPr lang="en-US" sz="2400" dirty="0"/>
              <a:t> </a:t>
            </a:r>
            <a:r>
              <a:rPr lang="en-US" sz="2400" dirty="0" err="1"/>
              <a:t>để</a:t>
            </a:r>
            <a:r>
              <a:rPr lang="en-US" sz="2400" dirty="0"/>
              <a:t> </a:t>
            </a:r>
            <a:r>
              <a:rPr lang="en-US" sz="2400" dirty="0" err="1"/>
              <a:t>lọc</a:t>
            </a:r>
            <a:r>
              <a:rPr lang="en-US" sz="2400" dirty="0"/>
              <a:t> </a:t>
            </a:r>
            <a:r>
              <a:rPr lang="en-US" sz="2400" dirty="0" err="1"/>
              <a:t>trên</a:t>
            </a:r>
            <a:r>
              <a:rPr lang="en-US" sz="2400" dirty="0"/>
              <a:t> regions of interest</a:t>
            </a:r>
          </a:p>
          <a:p>
            <a:pPr lvl="2">
              <a:buFont typeface="Arial" panose="020B0604020202020204" pitchFamily="34" charset="0"/>
              <a:buChar char="•"/>
            </a:pPr>
            <a:endParaRPr lang="en-US" sz="2400" dirty="0"/>
          </a:p>
          <a:p>
            <a:pPr lvl="2">
              <a:buFont typeface="Wingdings" panose="05000000000000000000" pitchFamily="2" charset="2"/>
              <a:buChar char="Ø"/>
            </a:pPr>
            <a:r>
              <a:rPr lang="en-US" sz="2400" dirty="0"/>
              <a:t> </a:t>
            </a:r>
            <a:r>
              <a:rPr lang="en-US" sz="2400" dirty="0" err="1"/>
              <a:t>Tách</a:t>
            </a:r>
            <a:r>
              <a:rPr lang="en-US" sz="2400" dirty="0"/>
              <a:t> </a:t>
            </a:r>
            <a:r>
              <a:rPr lang="en-US" sz="2400" dirty="0" err="1"/>
              <a:t>được</a:t>
            </a:r>
            <a:r>
              <a:rPr lang="en-US" sz="2400" dirty="0"/>
              <a:t> các </a:t>
            </a:r>
            <a:r>
              <a:rPr lang="en-US" sz="2400" dirty="0" err="1"/>
              <a:t>đặc</a:t>
            </a:r>
            <a:r>
              <a:rPr lang="en-US" sz="2400" dirty="0"/>
              <a:t> </a:t>
            </a:r>
            <a:r>
              <a:rPr lang="en-US" sz="2400" dirty="0" err="1"/>
              <a:t>trưng</a:t>
            </a:r>
            <a:r>
              <a:rPr lang="en-US" sz="2400" dirty="0"/>
              <a:t> </a:t>
            </a:r>
            <a:r>
              <a:rPr lang="en-US" sz="2400" dirty="0" err="1"/>
              <a:t>về</a:t>
            </a:r>
            <a:r>
              <a:rPr lang="en-US" sz="2400" dirty="0"/>
              <a:t> không gian </a:t>
            </a:r>
            <a:r>
              <a:rPr lang="en-US" sz="2400" dirty="0" err="1"/>
              <a:t>và</a:t>
            </a:r>
            <a:r>
              <a:rPr lang="en-US" sz="2400" dirty="0"/>
              <a:t> </a:t>
            </a:r>
            <a:r>
              <a:rPr lang="en-US" sz="2400" dirty="0" err="1"/>
              <a:t>thời</a:t>
            </a:r>
            <a:r>
              <a:rPr lang="en-US" sz="2400" dirty="0"/>
              <a:t> gian</a:t>
            </a:r>
          </a:p>
          <a:p>
            <a:pPr marL="384048" lvl="2" indent="0">
              <a:buNone/>
            </a:pPr>
            <a:endParaRPr lang="en-US" sz="2400" dirty="0">
              <a:solidFill>
                <a:schemeClr val="accent1"/>
              </a:solidFill>
            </a:endParaRPr>
          </a:p>
          <a:p>
            <a:pPr marL="384048" lvl="2" indent="0">
              <a:buNone/>
            </a:pPr>
            <a:endParaRPr lang="en-US" sz="2400" dirty="0">
              <a:solidFill>
                <a:schemeClr val="accent1"/>
              </a:solidFill>
            </a:endParaRPr>
          </a:p>
          <a:p>
            <a:pPr marL="384048" lvl="2" indent="0">
              <a:buNone/>
            </a:pPr>
            <a:endParaRPr lang="en-US" sz="2400" dirty="0"/>
          </a:p>
          <a:p>
            <a:pPr marL="384048" lvl="2" indent="0">
              <a:buNone/>
            </a:pPr>
            <a:endParaRPr lang="en-US" sz="2400" dirty="0"/>
          </a:p>
        </p:txBody>
      </p:sp>
      <p:sp>
        <p:nvSpPr>
          <p:cNvPr id="5" name="Pentagon 4"/>
          <p:cNvSpPr/>
          <p:nvPr/>
        </p:nvSpPr>
        <p:spPr>
          <a:xfrm>
            <a:off x="1315453" y="1235243"/>
            <a:ext cx="485638" cy="288758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0FC769-6555-4BFD-89B1-AAF97A1A11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Feature-based Automated Multi-view Human Action: Box feature + Cloud feature</a:t>
            </a:r>
          </a:p>
        </p:txBody>
      </p:sp>
    </p:spTree>
    <p:extLst>
      <p:ext uri="{BB962C8B-B14F-4D97-AF65-F5344CB8AC3E}">
        <p14:creationId xmlns:p14="http://schemas.microsoft.com/office/powerpoint/2010/main" val="6771579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extraction</a:t>
            </a:r>
            <a:br>
              <a:rPr lang="en-US" dirty="0"/>
            </a:br>
            <a:r>
              <a:rPr lang="en-US" dirty="0"/>
              <a:t>	</a:t>
            </a:r>
            <a:r>
              <a:rPr lang="en-US" sz="4000" dirty="0"/>
              <a:t>Extraction of Points of Interest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315454" y="2021305"/>
                <a:ext cx="9840226" cy="4216209"/>
              </a:xfrm>
            </p:spPr>
            <p:txBody>
              <a:bodyPr>
                <a:noAutofit/>
              </a:bodyPr>
              <a:lstStyle/>
              <a:p>
                <a:pPr marL="384048" lvl="2" indent="0">
                  <a:buNone/>
                </a:pPr>
                <a:r>
                  <a:rPr lang="en-US" sz="2400" i="1" dirty="0">
                    <a:solidFill>
                      <a:schemeClr val="accent1"/>
                    </a:solidFill>
                  </a:rPr>
                  <a:t>2D Gabor filters</a:t>
                </a:r>
              </a:p>
              <a:p>
                <a:pPr marL="384048" lvl="2" indent="0">
                  <a:buNone/>
                </a:pPr>
                <a:r>
                  <a:rPr lang="en-US" sz="2400" i="1" dirty="0"/>
                  <a:t>2 thành </a:t>
                </a:r>
                <a:r>
                  <a:rPr lang="en-US" sz="2400" i="1" dirty="0" err="1"/>
                  <a:t>phần</a:t>
                </a:r>
                <a:r>
                  <a:rPr lang="en-US" sz="2400" i="1" dirty="0"/>
                  <a:t>: </a:t>
                </a:r>
                <a:r>
                  <a:rPr lang="en-US" sz="2400" i="1" dirty="0">
                    <a:solidFill>
                      <a:schemeClr val="accent1"/>
                    </a:solidFill>
                  </a:rPr>
                  <a:t>Gaussian kernel function </a:t>
                </a:r>
                <a:r>
                  <a:rPr lang="en-US" sz="2400" dirty="0"/>
                  <a:t>modulated by a </a:t>
                </a:r>
                <a:r>
                  <a:rPr lang="en-US" sz="2400" i="1" dirty="0">
                    <a:solidFill>
                      <a:schemeClr val="accent1"/>
                    </a:solidFill>
                  </a:rPr>
                  <a:t>sinusoidal plane wav</a:t>
                </a:r>
              </a:p>
              <a:p>
                <a:pPr marL="384048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40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s-ES" sz="240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s-ES" sz="240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s-ES" sz="240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s-ES" sz="240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s-ES" sz="240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) = </m:t>
                      </m:r>
                      <m:r>
                        <a:rPr lang="es-ES" sz="240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s-ES" sz="240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s-ES" sz="240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s-ES" sz="240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s-ES" sz="240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s-ES" sz="240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) </m:t>
                      </m:r>
                      <m:r>
                        <a:rPr lang="en-US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s-ES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s-ES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s-ES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s-ES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s-ES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i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 lvl="2"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 lvl="2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Complex sinusoid (carrier):</a:t>
                </a:r>
              </a:p>
              <a:p>
                <a:pPr lvl="2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Gaussian-shaped function (envelope): </a:t>
                </a:r>
              </a:p>
              <a:p>
                <a:pPr marL="384048" lvl="2" indent="0">
                  <a:buNone/>
                </a:pPr>
                <a:r>
                  <a:rPr lang="en-US" sz="2400" dirty="0"/>
                  <a:t>	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𝐺</m:t>
                    </m:r>
                    <m:r>
                      <a:rPr lang="es-ES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s-ES" sz="24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s-ES" sz="2400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s-ES" sz="24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s-ES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i="1" dirty="0"/>
                  <a:t> </a:t>
                </a:r>
                <a:r>
                  <a:rPr lang="en-US" sz="2400" dirty="0" err="1"/>
                  <a:t>được</a:t>
                </a:r>
                <a:r>
                  <a:rPr lang="en-US" sz="2400" dirty="0"/>
                  <a:t> </a:t>
                </a:r>
                <a:r>
                  <a:rPr lang="en-US" sz="2400" dirty="0" err="1"/>
                  <a:t>điều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chỉnh</a:t>
                </a:r>
                <a:r>
                  <a:rPr lang="en-US" sz="2400" dirty="0"/>
                  <a:t> </a:t>
                </a:r>
                <a:r>
                  <a:rPr lang="en-US" sz="2400" dirty="0" err="1"/>
                  <a:t>bởi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tham</a:t>
                </a:r>
                <a:r>
                  <a:rPr lang="en-US" sz="2400" dirty="0"/>
                  <a:t> </a:t>
                </a:r>
                <a:r>
                  <a:rPr lang="en-US" sz="2400" dirty="0" err="1"/>
                  <a:t>số</a:t>
                </a:r>
                <a:r>
                  <a:rPr lang="en-US" sz="2400" dirty="0"/>
                  <a:t> p: </a:t>
                </a:r>
                <a:endParaRPr lang="en-US" sz="2400" i="1" dirty="0"/>
              </a:p>
              <a:p>
                <a:pPr lvl="2">
                  <a:buFont typeface="Wingdings" panose="05000000000000000000" pitchFamily="2" charset="2"/>
                  <a:buChar char="Ø"/>
                </a:pPr>
                <a:r>
                  <a:rPr lang="en-US" sz="2400" dirty="0">
                    <a:solidFill>
                      <a:schemeClr val="accent1"/>
                    </a:solidFill>
                  </a:rPr>
                  <a:t>	</a:t>
                </a:r>
                <a:r>
                  <a:rPr lang="en-US" sz="2400" dirty="0"/>
                  <a:t>p </a:t>
                </a:r>
                <a:r>
                  <a:rPr lang="en-US" sz="2400" dirty="0" err="1"/>
                  <a:t>là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tham</a:t>
                </a:r>
                <a:r>
                  <a:rPr lang="en-US" sz="2400" dirty="0"/>
                  <a:t> </a:t>
                </a:r>
                <a:r>
                  <a:rPr lang="en-US" sz="2400" dirty="0" err="1"/>
                  <a:t>số</a:t>
                </a:r>
                <a:r>
                  <a:rPr lang="en-US" sz="2400" dirty="0"/>
                  <a:t> </a:t>
                </a:r>
                <a:r>
                  <a:rPr lang="en-US" sz="2400" dirty="0" err="1"/>
                  <a:t>duy</a:t>
                </a:r>
                <a:r>
                  <a:rPr lang="en-US" sz="2400" dirty="0"/>
                  <a:t> </a:t>
                </a:r>
                <a:r>
                  <a:rPr lang="en-US" sz="2400" dirty="0" err="1"/>
                  <a:t>nhất</a:t>
                </a:r>
                <a:r>
                  <a:rPr lang="en-US" sz="2400" dirty="0"/>
                  <a:t> </a:t>
                </a:r>
                <a:r>
                  <a:rPr lang="en-US" sz="2400" dirty="0" err="1"/>
                  <a:t>điều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chỉnh</a:t>
                </a:r>
                <a:r>
                  <a:rPr lang="en-US" sz="2400" dirty="0"/>
                  <a:t> </a:t>
                </a:r>
                <a:r>
                  <a:rPr lang="en-US" sz="2400" dirty="0" err="1"/>
                  <a:t>khả</a:t>
                </a:r>
                <a:r>
                  <a:rPr lang="en-US" sz="2400" dirty="0"/>
                  <a:t> năng scale của </a:t>
                </a:r>
                <a:r>
                  <a:rPr lang="en-US" sz="2400" dirty="0" err="1"/>
                  <a:t>bộ</a:t>
                </a:r>
                <a:r>
                  <a:rPr lang="en-US" sz="2400" dirty="0"/>
                  <a:t> </a:t>
                </a:r>
                <a:r>
                  <a:rPr lang="en-US" sz="2400" dirty="0" err="1"/>
                  <a:t>lọc</a:t>
                </a:r>
                <a:r>
                  <a:rPr lang="en-US" sz="2400" dirty="0"/>
                  <a:t> (11 pixels)</a:t>
                </a:r>
                <a:endParaRPr lang="en-US" sz="2400" dirty="0">
                  <a:solidFill>
                    <a:schemeClr val="accent1"/>
                  </a:solidFill>
                </a:endParaRPr>
              </a:p>
              <a:p>
                <a:pPr marL="384048" lvl="2" indent="0">
                  <a:buNone/>
                </a:pPr>
                <a:endParaRPr lang="en-US" sz="2400" dirty="0"/>
              </a:p>
              <a:p>
                <a:pPr marL="384048" lvl="2" indent="0">
                  <a:buNone/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15454" y="2021305"/>
                <a:ext cx="9840226" cy="4216209"/>
              </a:xfrm>
              <a:blipFill>
                <a:blip r:embed="rId3"/>
                <a:stretch>
                  <a:fillRect t="-20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Pentagon 4"/>
          <p:cNvSpPr/>
          <p:nvPr/>
        </p:nvSpPr>
        <p:spPr>
          <a:xfrm>
            <a:off x="1315453" y="1235243"/>
            <a:ext cx="485638" cy="288758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9455" y="3904288"/>
            <a:ext cx="4086225" cy="3238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9455" y="4228138"/>
            <a:ext cx="2436235" cy="59790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71055" y="4754820"/>
            <a:ext cx="1531389" cy="478006"/>
          </a:xfrm>
          <a:prstGeom prst="rect">
            <a:avLst/>
          </a:prstGeom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017D0AB-2B69-46D7-8D92-AC2102176E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Feature-based Automated Multi-view Human Action: Box feature + Cloud feature</a:t>
            </a:r>
          </a:p>
        </p:txBody>
      </p:sp>
    </p:spTree>
    <p:extLst>
      <p:ext uri="{BB962C8B-B14F-4D97-AF65-F5344CB8AC3E}">
        <p14:creationId xmlns:p14="http://schemas.microsoft.com/office/powerpoint/2010/main" val="999170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extraction</a:t>
            </a:r>
            <a:br>
              <a:rPr lang="en-US" dirty="0"/>
            </a:br>
            <a:r>
              <a:rPr lang="en-US" dirty="0"/>
              <a:t>	</a:t>
            </a:r>
            <a:r>
              <a:rPr lang="en-US" sz="4000" dirty="0"/>
              <a:t>Extraction of Points of Interest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5454" y="2021305"/>
            <a:ext cx="9840226" cy="4216209"/>
          </a:xfrm>
        </p:spPr>
        <p:txBody>
          <a:bodyPr>
            <a:noAutofit/>
          </a:bodyPr>
          <a:lstStyle/>
          <a:p>
            <a:pPr marL="384048" lvl="2" indent="0">
              <a:buNone/>
            </a:pPr>
            <a:r>
              <a:rPr lang="en-US" sz="2400" dirty="0"/>
              <a:t>2D Gabor filters 𝑔(𝑥, 𝑦) * bounding boxes</a:t>
            </a:r>
          </a:p>
          <a:p>
            <a:pPr marL="384048" lvl="2" indent="0">
              <a:buNone/>
            </a:pPr>
            <a:r>
              <a:rPr lang="en-US" sz="2400" dirty="0" err="1"/>
              <a:t>Tạo</a:t>
            </a:r>
            <a:r>
              <a:rPr lang="en-US" sz="2400" dirty="0"/>
              <a:t> </a:t>
            </a:r>
            <a:r>
              <a:rPr lang="en-US" sz="2400" dirty="0" err="1"/>
              <a:t>một</a:t>
            </a:r>
            <a:r>
              <a:rPr lang="en-US" sz="2400" dirty="0"/>
              <a:t> </a:t>
            </a:r>
            <a:r>
              <a:rPr lang="en-US" sz="2400" dirty="0" err="1"/>
              <a:t>ngưỡng</a:t>
            </a:r>
            <a:r>
              <a:rPr lang="en-US" sz="2400" dirty="0"/>
              <a:t> </a:t>
            </a:r>
            <a:r>
              <a:rPr lang="en-US" sz="2400" dirty="0" err="1"/>
              <a:t>để</a:t>
            </a:r>
            <a:r>
              <a:rPr lang="en-US" sz="2400" dirty="0"/>
              <a:t> </a:t>
            </a:r>
            <a:r>
              <a:rPr lang="en-US" sz="2400" dirty="0" err="1"/>
              <a:t>chọn</a:t>
            </a:r>
            <a:r>
              <a:rPr lang="en-US" sz="2400" dirty="0"/>
              <a:t> </a:t>
            </a:r>
            <a:r>
              <a:rPr lang="en-US" sz="2400" dirty="0" err="1"/>
              <a:t>ra</a:t>
            </a:r>
            <a:r>
              <a:rPr lang="en-US" sz="2400" dirty="0"/>
              <a:t> các points of interest</a:t>
            </a:r>
          </a:p>
          <a:p>
            <a:pPr marL="384048" lvl="2" indent="0">
              <a:buNone/>
            </a:pPr>
            <a:endParaRPr lang="en-US" sz="2400" dirty="0"/>
          </a:p>
          <a:p>
            <a:pPr lvl="2">
              <a:buFont typeface="Wingdings" panose="05000000000000000000" pitchFamily="2" charset="2"/>
              <a:buChar char="Ø"/>
            </a:pPr>
            <a:r>
              <a:rPr lang="en-US" sz="2400" dirty="0"/>
              <a:t> </a:t>
            </a:r>
            <a:r>
              <a:rPr lang="en-US" sz="2400" dirty="0" err="1"/>
              <a:t>Biểu</a:t>
            </a:r>
            <a:r>
              <a:rPr lang="en-US" sz="2400" dirty="0"/>
              <a:t> </a:t>
            </a:r>
            <a:r>
              <a:rPr lang="en-US" sz="2400" dirty="0" err="1"/>
              <a:t>diễn</a:t>
            </a:r>
            <a:r>
              <a:rPr lang="en-US" sz="2400" dirty="0"/>
              <a:t> </a:t>
            </a:r>
            <a:r>
              <a:rPr lang="en-US" sz="2400" dirty="0" err="1"/>
              <a:t>được</a:t>
            </a:r>
            <a:r>
              <a:rPr lang="en-US" sz="2400" dirty="0"/>
              <a:t> các </a:t>
            </a:r>
            <a:r>
              <a:rPr lang="en-US" sz="2400" dirty="0" err="1"/>
              <a:t>đặc</a:t>
            </a:r>
            <a:r>
              <a:rPr lang="en-US" sz="2400" dirty="0"/>
              <a:t> </a:t>
            </a:r>
            <a:r>
              <a:rPr lang="en-US" sz="2400" dirty="0" err="1"/>
              <a:t>trưng</a:t>
            </a:r>
            <a:r>
              <a:rPr lang="en-US" sz="2400" dirty="0"/>
              <a:t> của action </a:t>
            </a:r>
            <a:r>
              <a:rPr lang="en-US" sz="2400" dirty="0" err="1"/>
              <a:t>bằng</a:t>
            </a:r>
            <a:r>
              <a:rPr lang="en-US" sz="2400" dirty="0"/>
              <a:t> points of interest</a:t>
            </a:r>
          </a:p>
        </p:txBody>
      </p:sp>
      <p:sp>
        <p:nvSpPr>
          <p:cNvPr id="5" name="Pentagon 4"/>
          <p:cNvSpPr/>
          <p:nvPr/>
        </p:nvSpPr>
        <p:spPr>
          <a:xfrm>
            <a:off x="1315453" y="1235243"/>
            <a:ext cx="485638" cy="288758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7DFBA4-6C2A-4718-822B-E865435E91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Feature-based Automated Multi-view Human Action: Box feature + Cloud feature</a:t>
            </a:r>
          </a:p>
        </p:txBody>
      </p:sp>
    </p:spTree>
    <p:extLst>
      <p:ext uri="{BB962C8B-B14F-4D97-AF65-F5344CB8AC3E}">
        <p14:creationId xmlns:p14="http://schemas.microsoft.com/office/powerpoint/2010/main" val="12043258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Nội dung trình bày</a:t>
            </a:r>
            <a:endParaRPr lang="en-US" dirty="0"/>
          </a:p>
        </p:txBody>
      </p:sp>
      <p:graphicFrame>
        <p:nvGraphicFramePr>
          <p:cNvPr id="12" name="Content Placeholder 1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18034671"/>
              </p:ext>
            </p:extLst>
          </p:nvPr>
        </p:nvGraphicFramePr>
        <p:xfrm>
          <a:off x="1246909" y="2032001"/>
          <a:ext cx="9908771" cy="38370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1D27128-8A38-4EB5-931E-2C4B1685A9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Feature-based Automated Multi-view Human Action: Box feature + Cloud feature</a:t>
            </a:r>
          </a:p>
        </p:txBody>
      </p:sp>
    </p:spTree>
    <p:extLst>
      <p:ext uri="{BB962C8B-B14F-4D97-AF65-F5344CB8AC3E}">
        <p14:creationId xmlns:p14="http://schemas.microsoft.com/office/powerpoint/2010/main" val="762600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extraction</a:t>
            </a:r>
            <a:br>
              <a:rPr lang="en-US" dirty="0"/>
            </a:br>
            <a:r>
              <a:rPr lang="en-US" dirty="0"/>
              <a:t>	</a:t>
            </a:r>
            <a:r>
              <a:rPr lang="en-US" sz="4000" dirty="0"/>
              <a:t>Extraction of Points of Interest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26289" y="1887168"/>
            <a:ext cx="1725318" cy="4102964"/>
          </a:xfrm>
          <a:prstGeom prst="rect">
            <a:avLst/>
          </a:prstGeom>
        </p:spPr>
      </p:pic>
      <p:sp>
        <p:nvSpPr>
          <p:cNvPr id="5" name="Pentagon 4"/>
          <p:cNvSpPr/>
          <p:nvPr/>
        </p:nvSpPr>
        <p:spPr>
          <a:xfrm>
            <a:off x="1315453" y="1235243"/>
            <a:ext cx="485638" cy="288758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2094" y="2223427"/>
            <a:ext cx="2989994" cy="376670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55344" y="1894097"/>
            <a:ext cx="3401291" cy="406480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427C13-7614-46C8-9C0A-686E8226EA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Feature-based Automated Multi-view Human Action: Box feature + Cloud feature</a:t>
            </a:r>
          </a:p>
        </p:txBody>
      </p:sp>
    </p:spTree>
    <p:extLst>
      <p:ext uri="{BB962C8B-B14F-4D97-AF65-F5344CB8AC3E}">
        <p14:creationId xmlns:p14="http://schemas.microsoft.com/office/powerpoint/2010/main" val="10008595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extraction</a:t>
            </a:r>
            <a:br>
              <a:rPr lang="en-US" dirty="0"/>
            </a:br>
            <a:r>
              <a:rPr lang="en-US" dirty="0"/>
              <a:t>	</a:t>
            </a:r>
            <a:r>
              <a:rPr lang="en-US" sz="4000" dirty="0"/>
              <a:t>Feature description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315454" y="2021305"/>
                <a:ext cx="9840226" cy="4216209"/>
              </a:xfrm>
            </p:spPr>
            <p:txBody>
              <a:bodyPr>
                <a:noAutofit/>
              </a:bodyPr>
              <a:lstStyle/>
              <a:p>
                <a:pPr marL="384048" lvl="2" indent="0">
                  <a:buNone/>
                </a:pPr>
                <a:r>
                  <a:rPr lang="en-US" sz="2400" dirty="0"/>
                  <a:t>Nội dung:</a:t>
                </a:r>
              </a:p>
              <a:p>
                <a:pPr marL="384048" lvl="2" indent="0">
                  <a:buNone/>
                </a:pPr>
                <a:r>
                  <a:rPr lang="en-US" sz="2400" dirty="0" err="1"/>
                  <a:t>Biểu</a:t>
                </a:r>
                <a:r>
                  <a:rPr lang="en-US" sz="2400" dirty="0"/>
                  <a:t> </a:t>
                </a:r>
                <a:r>
                  <a:rPr lang="en-US" sz="2400" dirty="0" err="1"/>
                  <a:t>diễn</a:t>
                </a:r>
                <a:r>
                  <a:rPr lang="en-US" sz="2400" dirty="0"/>
                  <a:t> feature vectors</a:t>
                </a:r>
              </a:p>
              <a:p>
                <a:pPr marL="384048" lvl="2" indent="0">
                  <a:buNone/>
                </a:pPr>
                <a:r>
                  <a:rPr lang="en-US" sz="2400" dirty="0" err="1"/>
                  <a:t>Mô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tả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cách</a:t>
                </a:r>
                <a:r>
                  <a:rPr lang="en-US" sz="2400" dirty="0"/>
                  <a:t> </a:t>
                </a:r>
                <a:r>
                  <a:rPr lang="en-US" sz="2400" dirty="0" err="1"/>
                  <a:t>giảm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chiều</a:t>
                </a:r>
                <a:r>
                  <a:rPr lang="en-US" sz="2400" dirty="0"/>
                  <a:t> không gian của các feature vector</a:t>
                </a:r>
              </a:p>
              <a:p>
                <a:pPr marL="384048" lvl="2" indent="0">
                  <a:buNone/>
                </a:pPr>
                <a:endParaRPr lang="en-US" sz="2400" dirty="0"/>
              </a:p>
              <a:p>
                <a:pPr marL="841248" lvl="2" indent="-457200">
                  <a:buFont typeface="+mj-lt"/>
                  <a:buAutoNum type="alphaUcPeriod"/>
                </a:pPr>
                <a:r>
                  <a:rPr lang="en-US" sz="2400" dirty="0"/>
                  <a:t>Box feature</a:t>
                </a:r>
              </a:p>
              <a:p>
                <a:pPr marL="384048" lvl="2" indent="0">
                  <a:buNone/>
                </a:pPr>
                <a:r>
                  <a:rPr lang="en-US" sz="2400" dirty="0"/>
                  <a:t>	Global feature </a:t>
                </a:r>
                <a:r>
                  <a:rPr lang="en-US" sz="2400" dirty="0" err="1"/>
                  <a:t>thể</a:t>
                </a:r>
                <a:r>
                  <a:rPr lang="en-US" sz="2400" dirty="0"/>
                  <a:t> </a:t>
                </a:r>
                <a:r>
                  <a:rPr lang="en-US" sz="2400" dirty="0" err="1"/>
                  <a:t>hiện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hình</a:t>
                </a:r>
                <a:r>
                  <a:rPr lang="en-US" sz="2400" dirty="0"/>
                  <a:t> </a:t>
                </a:r>
                <a:r>
                  <a:rPr lang="en-US" sz="2400" dirty="0" err="1"/>
                  <a:t>dáng</a:t>
                </a:r>
                <a:r>
                  <a:rPr lang="en-US" sz="2400" dirty="0"/>
                  <a:t> </a:t>
                </a:r>
                <a:r>
                  <a:rPr lang="en-US" sz="2400" dirty="0" err="1"/>
                  <a:t>và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tốc</a:t>
                </a:r>
                <a:r>
                  <a:rPr lang="en-US" sz="2400" dirty="0"/>
                  <a:t> </a:t>
                </a:r>
                <a:r>
                  <a:rPr lang="en-US" sz="2400" dirty="0" err="1"/>
                  <a:t>độ</a:t>
                </a:r>
                <a:r>
                  <a:rPr lang="en-US" sz="2400" dirty="0"/>
                  <a:t> của foreground object</a:t>
                </a:r>
              </a:p>
              <a:p>
                <a:pPr marL="384048" lvl="2" indent="0">
                  <a:buNone/>
                </a:pPr>
                <a:r>
                  <a:rPr lang="en-US" sz="2400" dirty="0"/>
                  <a:t>	Feature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p>
                    </m:sSubSup>
                  </m:oMath>
                </a14:m>
                <a:r>
                  <a:rPr lang="en-US" sz="2400" dirty="0"/>
                  <a:t>: </a:t>
                </a:r>
                <a:r>
                  <a:rPr lang="en-US" sz="2400" dirty="0" err="1"/>
                  <a:t>tỉ</a:t>
                </a:r>
                <a:r>
                  <a:rPr lang="en-US" sz="2400" dirty="0"/>
                  <a:t> </a:t>
                </a:r>
                <a:r>
                  <a:rPr lang="en-US" sz="2400" dirty="0" err="1"/>
                  <a:t>lệ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chiều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cao</a:t>
                </a:r>
                <a:r>
                  <a:rPr lang="en-US" sz="2400" dirty="0"/>
                  <a:t> </a:t>
                </a:r>
                <a:r>
                  <a:rPr lang="en-US" sz="2400" dirty="0" err="1"/>
                  <a:t>và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chiều</a:t>
                </a:r>
                <a:r>
                  <a:rPr lang="en-US" sz="2400" dirty="0"/>
                  <a:t> </a:t>
                </a:r>
                <a:r>
                  <a:rPr lang="en-US" sz="2400" dirty="0" err="1"/>
                  <a:t>rộng</a:t>
                </a:r>
                <a:r>
                  <a:rPr lang="en-US" sz="2400" dirty="0"/>
                  <a:t> của object</a:t>
                </a:r>
              </a:p>
              <a:p>
                <a:pPr marL="384048" lvl="2" indent="0">
                  <a:buNone/>
                </a:pPr>
                <a:r>
                  <a:rPr lang="en-US" sz="2400" dirty="0"/>
                  <a:t>	Feature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𝑆𝑝</m:t>
                        </m:r>
                      </m:sup>
                    </m:sSubSup>
                  </m:oMath>
                </a14:m>
                <a:r>
                  <a:rPr lang="en-US" sz="2400" dirty="0"/>
                  <a:t>: </a:t>
                </a:r>
                <a:r>
                  <a:rPr lang="en-US" sz="2400" dirty="0" err="1"/>
                  <a:t>tốc</a:t>
                </a:r>
                <a:r>
                  <a:rPr lang="en-US" sz="2400" dirty="0"/>
                  <a:t> </a:t>
                </a:r>
                <a:r>
                  <a:rPr lang="en-US" sz="2400" dirty="0" err="1"/>
                  <a:t>độ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tuyệt</a:t>
                </a:r>
                <a:r>
                  <a:rPr lang="en-US" sz="2400" dirty="0"/>
                  <a:t> </a:t>
                </a:r>
                <a:r>
                  <a:rPr lang="en-US" sz="2400" dirty="0" err="1"/>
                  <a:t>đối</a:t>
                </a:r>
                <a:r>
                  <a:rPr lang="en-US" sz="2400" dirty="0"/>
                  <a:t> </a:t>
                </a:r>
                <a:r>
                  <a:rPr lang="en-US" sz="2400" dirty="0" err="1"/>
                  <a:t>được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chuẩn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hóa</a:t>
                </a:r>
                <a:r>
                  <a:rPr lang="en-US" sz="2400" dirty="0"/>
                  <a:t> </a:t>
                </a:r>
                <a:r>
                  <a:rPr lang="en-US" sz="2400" dirty="0" err="1"/>
                  <a:t>bởi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chiều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cao</a:t>
                </a:r>
                <a:r>
                  <a:rPr lang="en-US" sz="2400" dirty="0"/>
                  <a:t> object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15454" y="2021305"/>
                <a:ext cx="9840226" cy="4216209"/>
              </a:xfrm>
              <a:blipFill>
                <a:blip r:embed="rId3"/>
                <a:stretch>
                  <a:fillRect t="-20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Pentagon 4"/>
          <p:cNvSpPr/>
          <p:nvPr/>
        </p:nvSpPr>
        <p:spPr>
          <a:xfrm>
            <a:off x="1315453" y="1235243"/>
            <a:ext cx="485638" cy="288758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140DE6-5A88-474E-97C4-FAB2F8D8E5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Feature-based Automated Multi-view Human Action: Box feature + Cloud feature</a:t>
            </a:r>
          </a:p>
        </p:txBody>
      </p:sp>
    </p:spTree>
    <p:extLst>
      <p:ext uri="{BB962C8B-B14F-4D97-AF65-F5344CB8AC3E}">
        <p14:creationId xmlns:p14="http://schemas.microsoft.com/office/powerpoint/2010/main" val="21896630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extraction</a:t>
            </a:r>
            <a:br>
              <a:rPr lang="en-US" dirty="0"/>
            </a:br>
            <a:r>
              <a:rPr lang="en-US" dirty="0"/>
              <a:t>	</a:t>
            </a:r>
            <a:r>
              <a:rPr lang="en-US" sz="4000" dirty="0"/>
              <a:t>Feature description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5453" y="2021305"/>
            <a:ext cx="9840227" cy="4216209"/>
          </a:xfrm>
        </p:spPr>
        <p:txBody>
          <a:bodyPr>
            <a:noAutofit/>
          </a:bodyPr>
          <a:lstStyle/>
          <a:p>
            <a:pPr marL="841248" lvl="2" indent="-457200">
              <a:buFont typeface="+mj-lt"/>
              <a:buAutoNum type="alphaUcPeriod" startAt="2"/>
            </a:pPr>
            <a:r>
              <a:rPr lang="en-US" sz="2400" dirty="0"/>
              <a:t>Cloud feature</a:t>
            </a:r>
          </a:p>
          <a:p>
            <a:pPr marL="384048" lvl="2" indent="0">
              <a:buNone/>
            </a:pPr>
            <a:r>
              <a:rPr lang="en-US" sz="2400" dirty="0"/>
              <a:t>	</a:t>
            </a:r>
          </a:p>
          <a:p>
            <a:pPr marL="384048" lvl="2" indent="0">
              <a:buNone/>
            </a:pPr>
            <a:r>
              <a:rPr lang="en-US" sz="2400" dirty="0"/>
              <a:t>	Point of interest </a:t>
            </a:r>
            <a:r>
              <a:rPr lang="en-US" sz="2400" dirty="0" err="1"/>
              <a:t>chứa</a:t>
            </a:r>
            <a:r>
              <a:rPr lang="en-US" sz="2400" dirty="0"/>
              <a:t> spatial information</a:t>
            </a:r>
          </a:p>
          <a:p>
            <a:pPr marL="384048" lvl="2" indent="0">
              <a:buNone/>
            </a:pPr>
            <a:r>
              <a:rPr lang="en-US" sz="2400" dirty="0"/>
              <a:t>	Point of interest </a:t>
            </a:r>
            <a:r>
              <a:rPr lang="en-US" sz="2400" dirty="0" err="1"/>
              <a:t>được</a:t>
            </a:r>
            <a:r>
              <a:rPr lang="en-US" sz="2400" dirty="0"/>
              <a:t> </a:t>
            </a:r>
            <a:r>
              <a:rPr lang="en-US" sz="2400" dirty="0" err="1"/>
              <a:t>tách</a:t>
            </a:r>
            <a:r>
              <a:rPr lang="en-US" sz="2400" dirty="0"/>
              <a:t> </a:t>
            </a:r>
            <a:r>
              <a:rPr lang="en-US" sz="2400" dirty="0" err="1"/>
              <a:t>từ</a:t>
            </a:r>
            <a:r>
              <a:rPr lang="en-US" sz="2400" dirty="0"/>
              <a:t> các frame </a:t>
            </a:r>
            <a:r>
              <a:rPr lang="en-US" sz="2400" dirty="0" err="1"/>
              <a:t>liên</a:t>
            </a:r>
            <a:r>
              <a:rPr lang="en-US" sz="2400" dirty="0"/>
              <a:t> </a:t>
            </a:r>
            <a:r>
              <a:rPr lang="en-US" sz="2400" dirty="0" err="1"/>
              <a:t>tiếp</a:t>
            </a:r>
            <a:r>
              <a:rPr lang="en-US" sz="2400" dirty="0"/>
              <a:t> </a:t>
            </a:r>
            <a:r>
              <a:rPr lang="en-US" sz="2400" dirty="0" err="1"/>
              <a:t>nên</a:t>
            </a:r>
            <a:r>
              <a:rPr lang="en-US" sz="2400" dirty="0"/>
              <a:t> có temporal 	information</a:t>
            </a:r>
          </a:p>
          <a:p>
            <a:pPr marL="384048" lvl="2" indent="0">
              <a:buNone/>
            </a:pPr>
            <a:r>
              <a:rPr lang="en-US" sz="2400" dirty="0"/>
              <a:t> </a:t>
            </a:r>
          </a:p>
          <a:p>
            <a:pPr lvl="3">
              <a:buFont typeface="Wingdings" panose="05000000000000000000" pitchFamily="2" charset="2"/>
              <a:buChar char="Ø"/>
            </a:pPr>
            <a:r>
              <a:rPr lang="en-US" sz="2400" dirty="0"/>
              <a:t> </a:t>
            </a:r>
            <a:r>
              <a:rPr lang="en-US" sz="2400" dirty="0" err="1"/>
              <a:t>Tập</a:t>
            </a:r>
            <a:r>
              <a:rPr lang="en-US" sz="2400" dirty="0"/>
              <a:t> </a:t>
            </a:r>
            <a:r>
              <a:rPr lang="en-US" sz="2400" dirty="0" err="1"/>
              <a:t>hợp</a:t>
            </a:r>
            <a:r>
              <a:rPr lang="en-US" sz="2400" dirty="0"/>
              <a:t> các point of interest </a:t>
            </a:r>
            <a:r>
              <a:rPr lang="en-US" sz="2400" dirty="0" err="1"/>
              <a:t>tạo</a:t>
            </a:r>
            <a:r>
              <a:rPr lang="en-US" sz="2400" dirty="0"/>
              <a:t> thành point cloud </a:t>
            </a:r>
            <a:r>
              <a:rPr lang="en-US" sz="2400" dirty="0" err="1"/>
              <a:t>chứa</a:t>
            </a:r>
            <a:r>
              <a:rPr lang="en-US" sz="2400" dirty="0"/>
              <a:t> spatial </a:t>
            </a:r>
            <a:r>
              <a:rPr lang="en-US" sz="2400" dirty="0" err="1"/>
              <a:t>và</a:t>
            </a:r>
            <a:r>
              <a:rPr lang="en-US" sz="2400" dirty="0"/>
              <a:t> temporal information</a:t>
            </a:r>
          </a:p>
        </p:txBody>
      </p:sp>
      <p:sp>
        <p:nvSpPr>
          <p:cNvPr id="5" name="Pentagon 4"/>
          <p:cNvSpPr/>
          <p:nvPr/>
        </p:nvSpPr>
        <p:spPr>
          <a:xfrm>
            <a:off x="1315453" y="1235243"/>
            <a:ext cx="485638" cy="288758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665976-7267-4AD7-BE19-594F5C95F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Feature-based Automated Multi-view Human Action: Box feature + Cloud feature</a:t>
            </a:r>
          </a:p>
        </p:txBody>
      </p:sp>
    </p:spTree>
    <p:extLst>
      <p:ext uri="{BB962C8B-B14F-4D97-AF65-F5344CB8AC3E}">
        <p14:creationId xmlns:p14="http://schemas.microsoft.com/office/powerpoint/2010/main" val="14036348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extraction</a:t>
            </a:r>
            <a:br>
              <a:rPr lang="en-US" dirty="0"/>
            </a:br>
            <a:r>
              <a:rPr lang="en-US" dirty="0"/>
              <a:t>	</a:t>
            </a:r>
            <a:r>
              <a:rPr lang="en-US" sz="4000" dirty="0"/>
              <a:t>Feature description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315453" y="2021305"/>
                <a:ext cx="9840227" cy="4216209"/>
              </a:xfrm>
            </p:spPr>
            <p:txBody>
              <a:bodyPr>
                <a:noAutofit/>
              </a:bodyPr>
              <a:lstStyle/>
              <a:p>
                <a:pPr marL="841248" lvl="2" indent="-457200">
                  <a:buFont typeface="+mj-lt"/>
                  <a:buAutoNum type="alphaUcPeriod" startAt="2"/>
                </a:pPr>
                <a:r>
                  <a:rPr lang="en-US" sz="2400" dirty="0"/>
                  <a:t>Cloud feature</a:t>
                </a:r>
              </a:p>
              <a:p>
                <a:pPr marL="384048" lvl="2" indent="0">
                  <a:buNone/>
                </a:pPr>
                <a:r>
                  <a:rPr lang="en-US" sz="2400" dirty="0"/>
                  <a:t>	Video A </a:t>
                </a:r>
                <a:r>
                  <a:rPr lang="en-US" sz="2400" dirty="0" err="1"/>
                  <a:t>gồm</a:t>
                </a:r>
                <a:r>
                  <a:rPr lang="en-US" sz="2400" dirty="0"/>
                  <a:t> T frame:</a:t>
                </a:r>
              </a:p>
              <a:p>
                <a:pPr marL="384048" lvl="2" indent="0">
                  <a:buNone/>
                </a:pPr>
                <a:r>
                  <a:rPr lang="en-US" sz="2400" dirty="0"/>
                  <a:t>	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𝑁𝑠</m:t>
                    </m:r>
                  </m:oMath>
                </a14:m>
                <a:r>
                  <a:rPr lang="en-US" sz="2400" dirty="0"/>
                  <a:t>: </a:t>
                </a:r>
                <a:r>
                  <a:rPr lang="en-US" sz="2400" dirty="0" err="1"/>
                  <a:t>kích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thước</a:t>
                </a:r>
                <a:r>
                  <a:rPr lang="en-US" sz="2400" dirty="0"/>
                  <a:t> temporal scale</a:t>
                </a:r>
              </a:p>
              <a:p>
                <a:pPr marL="384048" lvl="2" indent="0">
                  <a:buNone/>
                </a:pPr>
                <a:r>
                  <a:rPr lang="en-US" sz="2400" dirty="0"/>
                  <a:t>	K: </a:t>
                </a:r>
                <a:r>
                  <a:rPr lang="en-US" sz="2400" dirty="0" err="1"/>
                  <a:t>kích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thước</a:t>
                </a:r>
                <a:r>
                  <a:rPr lang="en-US" sz="2400" dirty="0"/>
                  <a:t> cumulative scale </a:t>
                </a:r>
                <a:r>
                  <a:rPr lang="en-US" sz="2400" dirty="0" err="1"/>
                  <a:t>tích</a:t>
                </a:r>
                <a:r>
                  <a:rPr lang="en-US" sz="2400" dirty="0"/>
                  <a:t> </a:t>
                </a:r>
                <a:r>
                  <a:rPr lang="en-US" sz="2400" dirty="0" err="1"/>
                  <a:t>lũy</a:t>
                </a:r>
                <a:endParaRPr lang="en-US" sz="2400" dirty="0"/>
              </a:p>
              <a:p>
                <a:pPr marL="384048" lvl="2" indent="0">
                  <a:buNone/>
                </a:pPr>
                <a:endParaRPr lang="en-US" sz="2400" dirty="0"/>
              </a:p>
              <a:p>
                <a:pPr marL="384048" lvl="2" indent="0">
                  <a:buNone/>
                </a:pPr>
                <a:r>
                  <a:rPr lang="en-US" sz="2400" dirty="0"/>
                  <a:t>	</a:t>
                </a:r>
              </a:p>
              <a:p>
                <a:pPr marL="384048" lvl="2" indent="0">
                  <a:buNone/>
                </a:pPr>
                <a:r>
                  <a:rPr lang="en-US" sz="2400" dirty="0"/>
                  <a:t>	Cloud point của frame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400" dirty="0"/>
                  <a:t>:   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15453" y="2021305"/>
                <a:ext cx="9840227" cy="4216209"/>
              </a:xfrm>
              <a:blipFill>
                <a:blip r:embed="rId3"/>
                <a:stretch>
                  <a:fillRect t="-23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Pentagon 4"/>
          <p:cNvSpPr/>
          <p:nvPr/>
        </p:nvSpPr>
        <p:spPr>
          <a:xfrm>
            <a:off x="1315453" y="1235243"/>
            <a:ext cx="485638" cy="288758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5768" y="2363203"/>
            <a:ext cx="3541796" cy="47223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04061" y="3210966"/>
            <a:ext cx="4051619" cy="45486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43700" y="3655876"/>
            <a:ext cx="2624138" cy="47545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08686" y="4349688"/>
            <a:ext cx="2614058" cy="453103"/>
          </a:xfrm>
          <a:prstGeom prst="rect">
            <a:avLst/>
          </a:prstGeom>
        </p:spPr>
      </p:pic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AE130B5-3CA4-4EB1-9AAE-64F3BDBED8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Feature-based Automated Multi-view Human Action: Box feature + Cloud feature</a:t>
            </a:r>
          </a:p>
        </p:txBody>
      </p:sp>
    </p:spTree>
    <p:extLst>
      <p:ext uri="{BB962C8B-B14F-4D97-AF65-F5344CB8AC3E}">
        <p14:creationId xmlns:p14="http://schemas.microsoft.com/office/powerpoint/2010/main" val="25611586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extraction</a:t>
            </a:r>
            <a:br>
              <a:rPr lang="en-US" dirty="0"/>
            </a:br>
            <a:r>
              <a:rPr lang="en-US" dirty="0"/>
              <a:t>	</a:t>
            </a:r>
            <a:r>
              <a:rPr lang="en-US" sz="4000" dirty="0"/>
              <a:t>Feature description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15453" y="1838960"/>
            <a:ext cx="5306848" cy="4216400"/>
          </a:xfrm>
          <a:prstGeom prst="rect">
            <a:avLst/>
          </a:prstGeom>
        </p:spPr>
      </p:pic>
      <p:sp>
        <p:nvSpPr>
          <p:cNvPr id="5" name="Pentagon 4"/>
          <p:cNvSpPr/>
          <p:nvPr/>
        </p:nvSpPr>
        <p:spPr>
          <a:xfrm>
            <a:off x="1315453" y="1235243"/>
            <a:ext cx="485638" cy="288758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0162" y="1965159"/>
            <a:ext cx="3170237" cy="4090201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04349C2-5E54-444F-B10E-22893AF3F9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Feature-based Automated Multi-view Human Action: Box feature + Cloud feature</a:t>
            </a:r>
          </a:p>
        </p:txBody>
      </p:sp>
    </p:spTree>
    <p:extLst>
      <p:ext uri="{BB962C8B-B14F-4D97-AF65-F5344CB8AC3E}">
        <p14:creationId xmlns:p14="http://schemas.microsoft.com/office/powerpoint/2010/main" val="10954499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extraction</a:t>
            </a:r>
            <a:br>
              <a:rPr lang="en-US" dirty="0"/>
            </a:br>
            <a:r>
              <a:rPr lang="en-US" dirty="0"/>
              <a:t>	</a:t>
            </a:r>
            <a:r>
              <a:rPr lang="en-US" sz="4000" dirty="0"/>
              <a:t>Feature description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315453" y="2021305"/>
                <a:ext cx="9840227" cy="4216209"/>
              </a:xfrm>
            </p:spPr>
            <p:txBody>
              <a:bodyPr>
                <a:noAutofit/>
              </a:bodyPr>
              <a:lstStyle/>
              <a:p>
                <a:pPr marL="841248" lvl="2" indent="-457200">
                  <a:buFont typeface="+mj-lt"/>
                  <a:buAutoNum type="alphaUcPeriod" startAt="2"/>
                </a:pPr>
                <a:r>
                  <a:rPr lang="en-US" sz="2400" dirty="0"/>
                  <a:t>Clound feature</a:t>
                </a:r>
              </a:p>
              <a:p>
                <a:pPr marL="384048" lvl="2" indent="0">
                  <a:buNone/>
                </a:pPr>
                <a:r>
                  <a:rPr lang="en-US" sz="2400" dirty="0"/>
                  <a:t>	</a:t>
                </a:r>
                <a:r>
                  <a:rPr lang="en-US" sz="2400" dirty="0" err="1"/>
                  <a:t>Biểu</a:t>
                </a:r>
                <a:r>
                  <a:rPr lang="en-US" sz="2400" dirty="0"/>
                  <a:t> </a:t>
                </a:r>
                <a:r>
                  <a:rPr lang="en-US" sz="2400" dirty="0" err="1"/>
                  <a:t>diễn</a:t>
                </a:r>
                <a:r>
                  <a:rPr lang="en-US" sz="2400" dirty="0"/>
                  <a:t> của s-</a:t>
                </a:r>
                <a:r>
                  <a:rPr lang="en-US" sz="2400" dirty="0" err="1"/>
                  <a:t>th</a:t>
                </a:r>
                <a:r>
                  <a:rPr lang="en-US" sz="2400" dirty="0"/>
                  <a:t> scale cloud:</a:t>
                </a:r>
              </a:p>
              <a:p>
                <a:pPr marL="384048" lvl="2" indent="0">
                  <a:buNone/>
                </a:pPr>
                <a:r>
                  <a:rPr lang="en-US" sz="2400" dirty="0"/>
                  <a:t>	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p>
                    </m:sSubSup>
                  </m:oMath>
                </a14:m>
                <a:r>
                  <a:rPr lang="en-US" sz="2400" dirty="0"/>
                  <a:t>: tỉ </a:t>
                </a:r>
                <a:r>
                  <a:rPr lang="en-US" sz="2400" dirty="0" err="1"/>
                  <a:t>lệ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chiều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cao</a:t>
                </a:r>
                <a:r>
                  <a:rPr lang="en-US" sz="2400" dirty="0"/>
                  <a:t> </a:t>
                </a:r>
                <a:r>
                  <a:rPr lang="en-US" sz="2400" dirty="0" err="1"/>
                  <a:t>và</a:t>
                </a:r>
                <a:r>
                  <a:rPr lang="en-US" sz="2400" dirty="0"/>
                  <a:t> </a:t>
                </a:r>
                <a:r>
                  <a:rPr lang="en-US" sz="2400" dirty="0" err="1"/>
                  <a:t>rộng</a:t>
                </a:r>
                <a:r>
                  <a:rPr lang="en-US" sz="2400" dirty="0"/>
                  <a:t> của cloud</a:t>
                </a:r>
              </a:p>
              <a:p>
                <a:pPr marL="384048" lvl="2" indent="0">
                  <a:buNone/>
                </a:pPr>
                <a:r>
                  <a:rPr lang="en-US" sz="2400" dirty="0"/>
                  <a:t>	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𝑆𝑝</m:t>
                        </m:r>
                      </m:sup>
                    </m:sSubSup>
                  </m:oMath>
                </a14:m>
                <a:r>
                  <a:rPr lang="en-US" sz="2400" dirty="0"/>
                  <a:t>: tốc </a:t>
                </a:r>
                <a:r>
                  <a:rPr lang="en-US" sz="2400" dirty="0" err="1"/>
                  <a:t>độ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tuyệt</a:t>
                </a:r>
                <a:r>
                  <a:rPr lang="en-US" sz="2400" dirty="0"/>
                  <a:t> </a:t>
                </a:r>
                <a:r>
                  <a:rPr lang="en-US" sz="2400" dirty="0" err="1"/>
                  <a:t>đối</a:t>
                </a:r>
                <a:r>
                  <a:rPr lang="en-US" sz="2400" dirty="0"/>
                  <a:t> của cloud</a:t>
                </a:r>
              </a:p>
              <a:p>
                <a:pPr marL="384048" lvl="2" indent="0">
                  <a:buNone/>
                </a:pPr>
                <a:r>
                  <a:rPr lang="en-US" sz="2400" dirty="0"/>
                  <a:t>	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𝑉𝑑</m:t>
                        </m:r>
                      </m:sup>
                    </m:sSubSup>
                  </m:oMath>
                </a14:m>
                <a:r>
                  <a:rPr lang="en-US" sz="2400" dirty="0"/>
                  <a:t>: </a:t>
                </a:r>
                <a:r>
                  <a:rPr lang="en-US" sz="2400" dirty="0" err="1"/>
                  <a:t>khoảng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cách</a:t>
                </a:r>
                <a:r>
                  <a:rPr lang="en-US" sz="2400" dirty="0"/>
                  <a:t> </a:t>
                </a:r>
                <a:r>
                  <a:rPr lang="en-US" sz="2400" dirty="0" err="1"/>
                  <a:t>dọc</a:t>
                </a:r>
                <a:r>
                  <a:rPr lang="en-US" sz="2400" dirty="0"/>
                  <a:t> </a:t>
                </a:r>
                <a:r>
                  <a:rPr lang="en-US" sz="2400" dirty="0" err="1"/>
                  <a:t>giữa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tâm</a:t>
                </a:r>
                <a:r>
                  <a:rPr lang="en-US" sz="2400" dirty="0"/>
                  <a:t> object </a:t>
                </a:r>
                <a:r>
                  <a:rPr lang="en-US" sz="2400" dirty="0" err="1"/>
                  <a:t>và</a:t>
                </a:r>
                <a:r>
                  <a:rPr lang="en-US" sz="2400" dirty="0"/>
                  <a:t> cloud</a:t>
                </a:r>
              </a:p>
              <a:p>
                <a:pPr marL="384048" lvl="2" indent="0">
                  <a:buNone/>
                </a:pPr>
                <a:r>
                  <a:rPr lang="en-US" sz="2400" dirty="0"/>
                  <a:t>	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𝐻𝑑</m:t>
                        </m:r>
                      </m:sup>
                    </m:sSubSup>
                  </m:oMath>
                </a14:m>
                <a:r>
                  <a:rPr lang="en-US" sz="2400" dirty="0"/>
                  <a:t>: </a:t>
                </a:r>
                <a:r>
                  <a:rPr lang="en-US" sz="2400" dirty="0" err="1"/>
                  <a:t>khoảng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cách</a:t>
                </a:r>
                <a:r>
                  <a:rPr lang="en-US" sz="2400" dirty="0"/>
                  <a:t> </a:t>
                </a:r>
                <a:r>
                  <a:rPr lang="en-US" sz="2400" dirty="0" err="1"/>
                  <a:t>ngang</a:t>
                </a:r>
                <a:r>
                  <a:rPr lang="en-US" sz="2400" dirty="0"/>
                  <a:t> </a:t>
                </a:r>
                <a:r>
                  <a:rPr lang="en-US" sz="2400" dirty="0" err="1"/>
                  <a:t>giữa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tâm</a:t>
                </a:r>
                <a:r>
                  <a:rPr lang="en-US" sz="2400" dirty="0"/>
                  <a:t> object </a:t>
                </a:r>
                <a:r>
                  <a:rPr lang="en-US" sz="2400" dirty="0" err="1"/>
                  <a:t>và</a:t>
                </a:r>
                <a:r>
                  <a:rPr lang="en-US" sz="2400" dirty="0"/>
                  <a:t> cloud</a:t>
                </a:r>
              </a:p>
              <a:p>
                <a:pPr marL="384048" lvl="2" indent="0">
                  <a:buNone/>
                </a:pPr>
                <a:r>
                  <a:rPr lang="en-US" sz="2400" dirty="0"/>
                  <a:t>	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𝐻𝑟</m:t>
                        </m:r>
                      </m:sup>
                    </m:sSubSup>
                  </m:oMath>
                </a14:m>
                <a:r>
                  <a:rPr lang="en-US" sz="2400" dirty="0"/>
                  <a:t>: </a:t>
                </a:r>
                <a:r>
                  <a:rPr lang="en-US" sz="2400" dirty="0" err="1"/>
                  <a:t>tỉ</a:t>
                </a:r>
                <a:r>
                  <a:rPr lang="en-US" sz="2400" dirty="0"/>
                  <a:t> </a:t>
                </a:r>
                <a:r>
                  <a:rPr lang="en-US" sz="2400" dirty="0" err="1"/>
                  <a:t>lệ</a:t>
                </a:r>
                <a:r>
                  <a:rPr lang="en-US" sz="2400" dirty="0"/>
                  <a:t> </a:t>
                </a:r>
                <a:r>
                  <a:rPr lang="en-US" sz="2400" dirty="0" err="1"/>
                  <a:t>giữa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chiều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cao</a:t>
                </a:r>
                <a:r>
                  <a:rPr lang="en-US" sz="2400" dirty="0"/>
                  <a:t> của object </a:t>
                </a:r>
                <a:r>
                  <a:rPr lang="en-US" sz="2400" dirty="0" err="1"/>
                  <a:t>và</a:t>
                </a:r>
                <a:r>
                  <a:rPr lang="en-US" sz="2400" dirty="0"/>
                  <a:t> cloud </a:t>
                </a:r>
                <a:r>
                  <a:rPr lang="en-US" sz="2400" dirty="0" err="1"/>
                  <a:t>tương</a:t>
                </a:r>
                <a:r>
                  <a:rPr lang="en-US" sz="2400" dirty="0"/>
                  <a:t> </a:t>
                </a:r>
                <a:r>
                  <a:rPr lang="en-US" sz="2400" dirty="0" err="1"/>
                  <a:t>ứng</a:t>
                </a:r>
                <a:endParaRPr lang="en-US" sz="2400" dirty="0"/>
              </a:p>
              <a:p>
                <a:pPr marL="384048" lvl="2" indent="0">
                  <a:buNone/>
                </a:pPr>
                <a:r>
                  <a:rPr lang="en-US" sz="2400" dirty="0"/>
                  <a:t>	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𝑊𝑟</m:t>
                        </m:r>
                      </m:sup>
                    </m:sSubSup>
                  </m:oMath>
                </a14:m>
                <a:r>
                  <a:rPr lang="en-US" sz="2400" dirty="0"/>
                  <a:t>: </a:t>
                </a:r>
                <a:r>
                  <a:rPr lang="en-US" sz="2400" dirty="0" err="1"/>
                  <a:t>tỉ</a:t>
                </a:r>
                <a:r>
                  <a:rPr lang="en-US" sz="2400" dirty="0"/>
                  <a:t> </a:t>
                </a:r>
                <a:r>
                  <a:rPr lang="en-US" sz="2400" dirty="0" err="1"/>
                  <a:t>lệ</a:t>
                </a:r>
                <a:r>
                  <a:rPr lang="en-US" sz="2400" dirty="0"/>
                  <a:t> </a:t>
                </a:r>
                <a:r>
                  <a:rPr lang="en-US" sz="2400" dirty="0" err="1"/>
                  <a:t>giữa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chiều</a:t>
                </a:r>
                <a:r>
                  <a:rPr lang="en-US" sz="2400" dirty="0"/>
                  <a:t> </a:t>
                </a:r>
                <a:r>
                  <a:rPr lang="en-US" sz="2400" dirty="0" err="1"/>
                  <a:t>rộng</a:t>
                </a:r>
                <a:r>
                  <a:rPr lang="en-US" sz="2400" dirty="0"/>
                  <a:t> của object </a:t>
                </a:r>
                <a:r>
                  <a:rPr lang="en-US" sz="2400" dirty="0" err="1"/>
                  <a:t>và</a:t>
                </a:r>
                <a:r>
                  <a:rPr lang="en-US" sz="2400" dirty="0"/>
                  <a:t> cloud </a:t>
                </a:r>
                <a:r>
                  <a:rPr lang="en-US" sz="2400" dirty="0" err="1"/>
                  <a:t>tương</a:t>
                </a:r>
                <a:r>
                  <a:rPr lang="en-US" sz="2400" dirty="0"/>
                  <a:t> </a:t>
                </a:r>
                <a:r>
                  <a:rPr lang="en-US" sz="2400" dirty="0" err="1"/>
                  <a:t>ứng</a:t>
                </a: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15453" y="2021305"/>
                <a:ext cx="9840227" cy="4216209"/>
              </a:xfrm>
              <a:blipFill>
                <a:blip r:embed="rId3"/>
                <a:stretch>
                  <a:fillRect t="-23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Pentagon 4"/>
          <p:cNvSpPr/>
          <p:nvPr/>
        </p:nvSpPr>
        <p:spPr>
          <a:xfrm>
            <a:off x="1315453" y="1235243"/>
            <a:ext cx="485638" cy="288758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7787" y="2390775"/>
            <a:ext cx="3324225" cy="476250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7B151B-2D1A-4F6E-AA20-5A19389F55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Feature-based Automated Multi-view Human Action: Box feature + Cloud feature</a:t>
            </a:r>
          </a:p>
        </p:txBody>
      </p:sp>
    </p:spTree>
    <p:extLst>
      <p:ext uri="{BB962C8B-B14F-4D97-AF65-F5344CB8AC3E}">
        <p14:creationId xmlns:p14="http://schemas.microsoft.com/office/powerpoint/2010/main" val="41264973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extraction</a:t>
            </a:r>
            <a:br>
              <a:rPr lang="en-US" dirty="0"/>
            </a:br>
            <a:r>
              <a:rPr lang="en-US" dirty="0"/>
              <a:t>	</a:t>
            </a:r>
            <a:r>
              <a:rPr lang="en-US" sz="4000" dirty="0"/>
              <a:t>Feature description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5453" y="2021305"/>
            <a:ext cx="9840227" cy="4216209"/>
          </a:xfrm>
        </p:spPr>
        <p:txBody>
          <a:bodyPr>
            <a:noAutofit/>
          </a:bodyPr>
          <a:lstStyle/>
          <a:p>
            <a:pPr marL="384048" lvl="2" indent="0">
              <a:buNone/>
            </a:pPr>
            <a:r>
              <a:rPr lang="en-US" sz="2400" dirty="0" err="1"/>
              <a:t>Kết</a:t>
            </a:r>
            <a:r>
              <a:rPr lang="en-US" sz="2400" dirty="0"/>
              <a:t> </a:t>
            </a:r>
            <a:r>
              <a:rPr lang="en-US" sz="2400" dirty="0" err="1"/>
              <a:t>quả</a:t>
            </a:r>
            <a:r>
              <a:rPr lang="en-US" sz="2400" dirty="0"/>
              <a:t>: </a:t>
            </a:r>
            <a:r>
              <a:rPr lang="en-US" sz="2400" dirty="0" err="1"/>
              <a:t>Mỗi</a:t>
            </a:r>
            <a:r>
              <a:rPr lang="en-US" sz="2400" dirty="0"/>
              <a:t> frame có 6S + 2 features</a:t>
            </a:r>
          </a:p>
          <a:p>
            <a:pPr marL="384048" lvl="2" indent="0">
              <a:buNone/>
            </a:pPr>
            <a:r>
              <a:rPr lang="en-US" sz="2400" dirty="0"/>
              <a:t>	S: </a:t>
            </a:r>
            <a:r>
              <a:rPr lang="en-US" sz="2400" dirty="0" err="1"/>
              <a:t>số</a:t>
            </a:r>
            <a:r>
              <a:rPr lang="en-US" sz="2400" dirty="0"/>
              <a:t> </a:t>
            </a:r>
            <a:r>
              <a:rPr lang="en-US" sz="2400" dirty="0" err="1"/>
              <a:t>lượng</a:t>
            </a:r>
            <a:r>
              <a:rPr lang="en-US" sz="2400" dirty="0"/>
              <a:t> scale</a:t>
            </a:r>
          </a:p>
          <a:p>
            <a:pPr marL="384048" lvl="2" indent="0">
              <a:buNone/>
            </a:pPr>
            <a:endParaRPr lang="en-US" sz="2400" dirty="0"/>
          </a:p>
        </p:txBody>
      </p:sp>
      <p:sp>
        <p:nvSpPr>
          <p:cNvPr id="5" name="Pentagon 4"/>
          <p:cNvSpPr/>
          <p:nvPr/>
        </p:nvSpPr>
        <p:spPr>
          <a:xfrm>
            <a:off x="1315453" y="1235243"/>
            <a:ext cx="485638" cy="288758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8163" y="2624364"/>
            <a:ext cx="5593141" cy="3509736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29A043-87B5-429F-B2B3-05E125AD3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Feature-based Automated Multi-view Human Action: Box feature + Cloud feature</a:t>
            </a:r>
          </a:p>
        </p:txBody>
      </p:sp>
    </p:spTree>
    <p:extLst>
      <p:ext uri="{BB962C8B-B14F-4D97-AF65-F5344CB8AC3E}">
        <p14:creationId xmlns:p14="http://schemas.microsoft.com/office/powerpoint/2010/main" val="32492132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extraction</a:t>
            </a:r>
            <a:br>
              <a:rPr lang="en-US" dirty="0"/>
            </a:br>
            <a:r>
              <a:rPr lang="en-US" dirty="0"/>
              <a:t>	</a:t>
            </a:r>
            <a:r>
              <a:rPr lang="en-US" sz="4000" dirty="0"/>
              <a:t>Feature description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5453" y="2021305"/>
            <a:ext cx="9840227" cy="4216209"/>
          </a:xfrm>
        </p:spPr>
        <p:txBody>
          <a:bodyPr>
            <a:noAutofit/>
          </a:bodyPr>
          <a:lstStyle/>
          <a:p>
            <a:pPr marL="841248" lvl="2" indent="-457200">
              <a:buFont typeface="+mj-lt"/>
              <a:buAutoNum type="alphaUcPeriod" startAt="3"/>
            </a:pPr>
            <a:r>
              <a:rPr lang="en-US" sz="2400" dirty="0"/>
              <a:t>Quantization</a:t>
            </a:r>
          </a:p>
          <a:p>
            <a:pPr marL="384048" lvl="2" indent="0">
              <a:buNone/>
            </a:pPr>
            <a:r>
              <a:rPr lang="en-US" sz="2400" dirty="0"/>
              <a:t>	</a:t>
            </a:r>
            <a:r>
              <a:rPr lang="en-US" sz="2400" dirty="0" err="1"/>
              <a:t>Chuỗi</a:t>
            </a:r>
            <a:r>
              <a:rPr lang="en-US" sz="2400" dirty="0"/>
              <a:t> action: (6S + 2)T features =&gt; </a:t>
            </a:r>
            <a:r>
              <a:rPr lang="en-US" sz="2400" dirty="0" err="1"/>
              <a:t>kích</a:t>
            </a:r>
            <a:r>
              <a:rPr lang="en-US" sz="2400" dirty="0"/>
              <a:t> </a:t>
            </a:r>
            <a:r>
              <a:rPr lang="en-US" sz="2400" dirty="0" err="1"/>
              <a:t>thước</a:t>
            </a:r>
            <a:r>
              <a:rPr lang="en-US" sz="2400" dirty="0"/>
              <a:t> không gian feature </a:t>
            </a:r>
            <a:r>
              <a:rPr lang="en-US" sz="2400" dirty="0" err="1"/>
              <a:t>lớn</a:t>
            </a:r>
            <a:endParaRPr lang="en-US" sz="2400" dirty="0"/>
          </a:p>
          <a:p>
            <a:pPr marL="384048" lvl="2" indent="0">
              <a:buNone/>
            </a:pPr>
            <a:r>
              <a:rPr lang="en-US" sz="2400" dirty="0"/>
              <a:t>	</a:t>
            </a:r>
            <a:r>
              <a:rPr lang="en-US" sz="2400" dirty="0" err="1"/>
              <a:t>Gây</a:t>
            </a:r>
            <a:r>
              <a:rPr lang="en-US" sz="2400" dirty="0"/>
              <a:t> </a:t>
            </a:r>
            <a:r>
              <a:rPr lang="en-US" sz="2400" dirty="0" err="1"/>
              <a:t>ra</a:t>
            </a:r>
            <a:r>
              <a:rPr lang="en-US" sz="2400" dirty="0"/>
              <a:t>: over fitting, </a:t>
            </a:r>
            <a:r>
              <a:rPr lang="en-US" sz="2400" dirty="0" err="1"/>
              <a:t>giảm</a:t>
            </a:r>
            <a:r>
              <a:rPr lang="en-US" sz="2400" dirty="0"/>
              <a:t> </a:t>
            </a:r>
            <a:r>
              <a:rPr lang="en-US" sz="2400" dirty="0" err="1"/>
              <a:t>hiệu</a:t>
            </a:r>
            <a:r>
              <a:rPr lang="en-US" sz="2400" dirty="0"/>
              <a:t> năng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sz="2400" dirty="0"/>
              <a:t>	</a:t>
            </a:r>
            <a:r>
              <a:rPr lang="en-US" sz="2400" dirty="0" err="1"/>
              <a:t>Giảm</a:t>
            </a:r>
            <a:r>
              <a:rPr lang="en-US" sz="2400" dirty="0"/>
              <a:t> </a:t>
            </a:r>
            <a:r>
              <a:rPr lang="en-US" sz="2400" dirty="0" err="1"/>
              <a:t>kích</a:t>
            </a:r>
            <a:r>
              <a:rPr lang="en-US" sz="2400" dirty="0"/>
              <a:t> </a:t>
            </a:r>
            <a:r>
              <a:rPr lang="en-US" sz="2400" dirty="0" err="1"/>
              <a:t>thước</a:t>
            </a:r>
            <a:r>
              <a:rPr lang="en-US" sz="2400" dirty="0"/>
              <a:t> không gian feature</a:t>
            </a:r>
          </a:p>
        </p:txBody>
      </p:sp>
      <p:sp>
        <p:nvSpPr>
          <p:cNvPr id="5" name="Pentagon 4"/>
          <p:cNvSpPr/>
          <p:nvPr/>
        </p:nvSpPr>
        <p:spPr>
          <a:xfrm>
            <a:off x="1315453" y="1235243"/>
            <a:ext cx="485638" cy="288758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8368" y="3660561"/>
            <a:ext cx="3948112" cy="257695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8446" y="2977621"/>
            <a:ext cx="4406900" cy="3121554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39AAC2-266C-4E68-8405-E4D0A3D38D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Feature-based Automated Multi-view Human Action: Box feature + Cloud feature</a:t>
            </a:r>
          </a:p>
        </p:txBody>
      </p:sp>
    </p:spTree>
    <p:extLst>
      <p:ext uri="{BB962C8B-B14F-4D97-AF65-F5344CB8AC3E}">
        <p14:creationId xmlns:p14="http://schemas.microsoft.com/office/powerpoint/2010/main" val="29390142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Feature reduction and classification</a:t>
            </a:r>
            <a:br>
              <a:rPr lang="en-US" dirty="0"/>
            </a:br>
            <a:r>
              <a:rPr lang="en-US" dirty="0"/>
              <a:t>	</a:t>
            </a:r>
            <a:r>
              <a:rPr lang="en-US" sz="4000" dirty="0"/>
              <a:t>Nearest Neighbor Classifier</a:t>
            </a:r>
          </a:p>
        </p:txBody>
      </p:sp>
      <p:sp>
        <p:nvSpPr>
          <p:cNvPr id="5" name="Pentagon 4"/>
          <p:cNvSpPr/>
          <p:nvPr/>
        </p:nvSpPr>
        <p:spPr>
          <a:xfrm>
            <a:off x="1315453" y="1235243"/>
            <a:ext cx="485638" cy="288758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K = 5 - WEIZMANN dataset</a:t>
            </a:r>
          </a:p>
          <a:p>
            <a:r>
              <a:rPr lang="en-US" sz="2400" dirty="0"/>
              <a:t>K = 3 - KTH dataset </a:t>
            </a:r>
          </a:p>
          <a:p>
            <a:r>
              <a:rPr lang="en-US" sz="2400" dirty="0"/>
              <a:t>K = 6 - </a:t>
            </a:r>
            <a:r>
              <a:rPr lang="en-US" sz="2400" dirty="0" err="1"/>
              <a:t>MuHAVi</a:t>
            </a:r>
            <a:r>
              <a:rPr lang="en-US" sz="2400" dirty="0"/>
              <a:t> dataset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3679" y="2226725"/>
            <a:ext cx="6192001" cy="3261377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7356A4-39BF-4D4E-9A84-3167043C25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Feature-based Automated Multi-view Human Action: Box feature + Cloud feature</a:t>
            </a:r>
          </a:p>
        </p:txBody>
      </p:sp>
    </p:spTree>
    <p:extLst>
      <p:ext uri="{BB962C8B-B14F-4D97-AF65-F5344CB8AC3E}">
        <p14:creationId xmlns:p14="http://schemas.microsoft.com/office/powerpoint/2010/main" val="15584862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Feature reduction and classification</a:t>
            </a:r>
            <a:br>
              <a:rPr lang="en-US" dirty="0"/>
            </a:br>
            <a:r>
              <a:rPr lang="en-US" dirty="0"/>
              <a:t>	</a:t>
            </a:r>
            <a:r>
              <a:rPr lang="en-US" sz="4000" dirty="0"/>
              <a:t>Gaussian Mixture Model Classifier</a:t>
            </a:r>
          </a:p>
        </p:txBody>
      </p:sp>
      <p:sp>
        <p:nvSpPr>
          <p:cNvPr id="5" name="Pentagon 4"/>
          <p:cNvSpPr/>
          <p:nvPr/>
        </p:nvSpPr>
        <p:spPr>
          <a:xfrm>
            <a:off x="1315453" y="1235243"/>
            <a:ext cx="485638" cy="288758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3 Gaussian functions - KTH</a:t>
            </a:r>
          </a:p>
          <a:p>
            <a:r>
              <a:rPr lang="en-US" sz="2400" dirty="0"/>
              <a:t>3 Gaussian functions - WEIZMANN</a:t>
            </a:r>
          </a:p>
          <a:p>
            <a:r>
              <a:rPr lang="en-US" sz="2400" dirty="0"/>
              <a:t>4 Gaussian functions - </a:t>
            </a:r>
            <a:r>
              <a:rPr lang="en-US" sz="2400" dirty="0" err="1"/>
              <a:t>MuHAvi</a:t>
            </a:r>
            <a:endParaRPr lang="en-US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0989" y="2711116"/>
            <a:ext cx="5911087" cy="3157978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517B2E-07B4-4DB1-9A02-12ED6F3F7C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Feature-based Automated Multi-view Human Action: Box feature + Cloud feature</a:t>
            </a:r>
          </a:p>
        </p:txBody>
      </p:sp>
    </p:spTree>
    <p:extLst>
      <p:ext uri="{BB962C8B-B14F-4D97-AF65-F5344CB8AC3E}">
        <p14:creationId xmlns:p14="http://schemas.microsoft.com/office/powerpoint/2010/main" val="29536370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Abstract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0" y="2181726"/>
            <a:ext cx="9631679" cy="3687368"/>
          </a:xfrm>
        </p:spPr>
        <p:txBody>
          <a:bodyPr>
            <a:normAutofit/>
          </a:bodyPr>
          <a:lstStyle/>
          <a:p>
            <a:r>
              <a:rPr lang="en-US" sz="2400" dirty="0"/>
              <a:t>So </a:t>
            </a:r>
            <a:r>
              <a:rPr lang="en-US" sz="2400" dirty="0" err="1"/>
              <a:t>sánh</a:t>
            </a:r>
            <a:r>
              <a:rPr lang="en-US" sz="2400" dirty="0"/>
              <a:t> 3 </a:t>
            </a:r>
            <a:r>
              <a:rPr lang="en-US" sz="2400" dirty="0" err="1"/>
              <a:t>phương</a:t>
            </a:r>
            <a:r>
              <a:rPr lang="en-US" sz="2400" dirty="0"/>
              <a:t> </a:t>
            </a:r>
            <a:r>
              <a:rPr lang="en-US" sz="2400" dirty="0" err="1"/>
              <a:t>pháp</a:t>
            </a:r>
            <a:r>
              <a:rPr lang="en-US" sz="2400" dirty="0"/>
              <a:t>: NNC, GMMC, NMC</a:t>
            </a:r>
          </a:p>
          <a:p>
            <a:r>
              <a:rPr lang="en-US" sz="2400" dirty="0" err="1"/>
              <a:t>Đề</a:t>
            </a:r>
            <a:r>
              <a:rPr lang="en-US" sz="2400" dirty="0"/>
              <a:t> </a:t>
            </a:r>
            <a:r>
              <a:rPr lang="en-US" sz="2400" dirty="0" err="1"/>
              <a:t>xuất</a:t>
            </a:r>
            <a:r>
              <a:rPr lang="en-US" sz="2400" dirty="0"/>
              <a:t> </a:t>
            </a:r>
            <a:r>
              <a:rPr lang="en-US" sz="2400" i="1" dirty="0">
                <a:solidFill>
                  <a:schemeClr val="accent1"/>
                </a:solidFill>
              </a:rPr>
              <a:t>invariant features </a:t>
            </a:r>
            <a:r>
              <a:rPr lang="en-US" sz="2400" dirty="0" err="1"/>
              <a:t>để</a:t>
            </a:r>
            <a:r>
              <a:rPr lang="en-US" sz="2400" dirty="0"/>
              <a:t> </a:t>
            </a:r>
            <a:r>
              <a:rPr lang="en-US" sz="2400" dirty="0" err="1"/>
              <a:t>mô</a:t>
            </a:r>
            <a:r>
              <a:rPr lang="en-US" sz="2400" dirty="0"/>
              <a:t> </a:t>
            </a:r>
            <a:r>
              <a:rPr lang="en-US" sz="2400" dirty="0" err="1"/>
              <a:t>tả</a:t>
            </a:r>
            <a:r>
              <a:rPr lang="en-US" sz="2400" dirty="0"/>
              <a:t> </a:t>
            </a:r>
            <a:r>
              <a:rPr lang="en-US" sz="2400" dirty="0" err="1"/>
              <a:t>hành</a:t>
            </a:r>
            <a:r>
              <a:rPr lang="en-US" sz="2400" dirty="0"/>
              <a:t> </a:t>
            </a:r>
            <a:r>
              <a:rPr lang="en-US" sz="2400" dirty="0" err="1"/>
              <a:t>động</a:t>
            </a:r>
            <a:r>
              <a:rPr lang="en-US" sz="2400" dirty="0"/>
              <a:t> </a:t>
            </a:r>
            <a:r>
              <a:rPr lang="en-US" sz="2400" dirty="0" err="1"/>
              <a:t>trong</a:t>
            </a:r>
            <a:r>
              <a:rPr lang="en-US" sz="2400" dirty="0"/>
              <a:t> các view </a:t>
            </a:r>
            <a:r>
              <a:rPr lang="en-US" sz="2400" dirty="0" err="1"/>
              <a:t>khác</a:t>
            </a:r>
            <a:r>
              <a:rPr lang="en-US" sz="2400" dirty="0"/>
              <a:t> </a:t>
            </a:r>
            <a:r>
              <a:rPr lang="en-US" sz="2400" dirty="0" err="1"/>
              <a:t>nhau</a:t>
            </a:r>
            <a:endParaRPr lang="en-US" sz="2400" dirty="0"/>
          </a:p>
          <a:p>
            <a:r>
              <a:rPr lang="en-US" sz="2400" dirty="0" err="1"/>
              <a:t>Hệ</a:t>
            </a:r>
            <a:r>
              <a:rPr lang="en-US" sz="2400" dirty="0"/>
              <a:t> </a:t>
            </a:r>
            <a:r>
              <a:rPr lang="en-US" sz="2400" dirty="0" err="1"/>
              <a:t>thống</a:t>
            </a:r>
            <a:r>
              <a:rPr lang="en-US" sz="2400" dirty="0"/>
              <a:t> không cần retrain </a:t>
            </a:r>
            <a:r>
              <a:rPr lang="en-US" sz="2400" dirty="0" err="1"/>
              <a:t>khi</a:t>
            </a:r>
            <a:r>
              <a:rPr lang="en-US" sz="2400" dirty="0"/>
              <a:t> </a:t>
            </a:r>
            <a:r>
              <a:rPr lang="en-US" sz="2400" dirty="0" err="1"/>
              <a:t>môi</a:t>
            </a:r>
            <a:r>
              <a:rPr lang="en-US" sz="2400" dirty="0"/>
              <a:t> </a:t>
            </a:r>
            <a:r>
              <a:rPr lang="en-US" sz="2400" dirty="0" err="1"/>
              <a:t>trường</a:t>
            </a:r>
            <a:r>
              <a:rPr lang="en-US" sz="2400" dirty="0"/>
              <a:t> </a:t>
            </a:r>
            <a:r>
              <a:rPr lang="en-US" sz="2400" dirty="0" err="1"/>
              <a:t>thay</a:t>
            </a:r>
            <a:r>
              <a:rPr lang="en-US" sz="2400" dirty="0"/>
              <a:t> đổi (</a:t>
            </a:r>
            <a:r>
              <a:rPr lang="en-US" sz="2400" dirty="0" err="1"/>
              <a:t>góc</a:t>
            </a:r>
            <a:r>
              <a:rPr lang="en-US" sz="2400" dirty="0"/>
              <a:t> quay, …)</a:t>
            </a:r>
          </a:p>
          <a:p>
            <a:r>
              <a:rPr lang="en-US" sz="2400" dirty="0" err="1"/>
              <a:t>Thử</a:t>
            </a:r>
            <a:r>
              <a:rPr lang="en-US" sz="2400" dirty="0"/>
              <a:t> </a:t>
            </a:r>
            <a:r>
              <a:rPr lang="en-US" sz="2400" dirty="0" err="1"/>
              <a:t>nghiệm</a:t>
            </a:r>
            <a:r>
              <a:rPr lang="en-US" sz="2400" dirty="0"/>
              <a:t> </a:t>
            </a:r>
            <a:r>
              <a:rPr lang="en-US" sz="2400" dirty="0" err="1"/>
              <a:t>và</a:t>
            </a:r>
            <a:r>
              <a:rPr lang="en-US" sz="2400" dirty="0"/>
              <a:t> </a:t>
            </a:r>
            <a:r>
              <a:rPr lang="en-US" sz="2400" dirty="0" err="1"/>
              <a:t>đánh</a:t>
            </a:r>
            <a:r>
              <a:rPr lang="en-US" sz="2400" dirty="0"/>
              <a:t> </a:t>
            </a:r>
            <a:r>
              <a:rPr lang="en-US" sz="2400" dirty="0" err="1"/>
              <a:t>giá</a:t>
            </a:r>
            <a:r>
              <a:rPr lang="en-US" sz="2400" dirty="0"/>
              <a:t> </a:t>
            </a:r>
            <a:r>
              <a:rPr lang="en-US" sz="2400" dirty="0" err="1"/>
              <a:t>trên</a:t>
            </a:r>
            <a:r>
              <a:rPr lang="en-US" sz="2400" dirty="0"/>
              <a:t> các </a:t>
            </a:r>
            <a:r>
              <a:rPr lang="en-US" sz="2400" dirty="0" err="1"/>
              <a:t>bộ</a:t>
            </a:r>
            <a:r>
              <a:rPr lang="en-US" sz="2400" dirty="0"/>
              <a:t> </a:t>
            </a:r>
            <a:r>
              <a:rPr lang="en-US" sz="2400" dirty="0" err="1"/>
              <a:t>dữ</a:t>
            </a:r>
            <a:r>
              <a:rPr lang="en-US" sz="2400" dirty="0"/>
              <a:t> </a:t>
            </a:r>
            <a:r>
              <a:rPr lang="en-US" sz="2400" dirty="0" err="1"/>
              <a:t>liệu</a:t>
            </a:r>
            <a:r>
              <a:rPr lang="en-US" sz="2400" dirty="0"/>
              <a:t>: KTH, WEIZMANN </a:t>
            </a:r>
            <a:r>
              <a:rPr lang="en-US" sz="2400" dirty="0" err="1"/>
              <a:t>và</a:t>
            </a:r>
            <a:r>
              <a:rPr lang="en-US" sz="2400" dirty="0"/>
              <a:t> </a:t>
            </a:r>
            <a:r>
              <a:rPr lang="en-US" sz="2400" dirty="0" err="1"/>
              <a:t>MuHAVi</a:t>
            </a:r>
            <a:endParaRPr lang="en-US" sz="2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14ED7A-4933-4C6A-9AD9-6BC0189512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Feature-based Automated Multi-view Human Action: Box feature + Cloud feature</a:t>
            </a:r>
          </a:p>
        </p:txBody>
      </p:sp>
    </p:spTree>
    <p:extLst>
      <p:ext uri="{BB962C8B-B14F-4D97-AF65-F5344CB8AC3E}">
        <p14:creationId xmlns:p14="http://schemas.microsoft.com/office/powerpoint/2010/main" val="1382093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Feature reduction and classification</a:t>
            </a:r>
            <a:br>
              <a:rPr lang="en-US" dirty="0"/>
            </a:br>
            <a:r>
              <a:rPr lang="en-US" dirty="0"/>
              <a:t>	</a:t>
            </a:r>
            <a:r>
              <a:rPr lang="en-US" sz="4000" dirty="0"/>
              <a:t>Nearest Mean Classifier</a:t>
            </a:r>
          </a:p>
        </p:txBody>
      </p:sp>
      <p:sp>
        <p:nvSpPr>
          <p:cNvPr id="5" name="Pentagon 4"/>
          <p:cNvSpPr/>
          <p:nvPr/>
        </p:nvSpPr>
        <p:spPr>
          <a:xfrm>
            <a:off x="1315453" y="1235243"/>
            <a:ext cx="485638" cy="288758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err="1"/>
              <a:t>Tính</a:t>
            </a:r>
            <a:r>
              <a:rPr lang="en-US" sz="2400" dirty="0"/>
              <a:t> mean của các </a:t>
            </a:r>
            <a:r>
              <a:rPr lang="en-US" sz="2400" dirty="0" err="1"/>
              <a:t>các</a:t>
            </a:r>
            <a:r>
              <a:rPr lang="en-US" sz="2400" dirty="0"/>
              <a:t> feature vectors </a:t>
            </a:r>
            <a:r>
              <a:rPr lang="en-US" sz="2400" dirty="0" err="1"/>
              <a:t>trong</a:t>
            </a:r>
            <a:r>
              <a:rPr lang="en-US" sz="2400" dirty="0"/>
              <a:t> </a:t>
            </a:r>
            <a:r>
              <a:rPr lang="en-US" sz="2400" dirty="0" err="1"/>
              <a:t>cùng</a:t>
            </a:r>
            <a:r>
              <a:rPr lang="en-US" sz="2400" dirty="0"/>
              <a:t> </a:t>
            </a:r>
            <a:r>
              <a:rPr lang="en-US" sz="2400" dirty="0" err="1"/>
              <a:t>một</a:t>
            </a:r>
            <a:r>
              <a:rPr lang="en-US" sz="2400" dirty="0"/>
              <a:t> action </a:t>
            </a:r>
            <a:r>
              <a:rPr lang="en-US" sz="2400" dirty="0" err="1"/>
              <a:t>và</a:t>
            </a:r>
            <a:r>
              <a:rPr lang="en-US" sz="2400" dirty="0"/>
              <a:t> </a:t>
            </a:r>
            <a:r>
              <a:rPr lang="en-US" sz="2400" dirty="0" err="1"/>
              <a:t>cùng</a:t>
            </a:r>
            <a:r>
              <a:rPr lang="en-US" sz="2400" dirty="0"/>
              <a:t> </a:t>
            </a:r>
            <a:r>
              <a:rPr lang="en-US" sz="2400" dirty="0" err="1"/>
              <a:t>một</a:t>
            </a:r>
            <a:r>
              <a:rPr lang="en-US" sz="2400" dirty="0"/>
              <a:t> view</a:t>
            </a:r>
          </a:p>
          <a:p>
            <a:r>
              <a:rPr lang="en-US" sz="2400" dirty="0" err="1"/>
              <a:t>Cực</a:t>
            </a:r>
            <a:r>
              <a:rPr lang="en-US" sz="2400" dirty="0"/>
              <a:t> </a:t>
            </a:r>
            <a:r>
              <a:rPr lang="en-US" sz="2400" dirty="0" err="1"/>
              <a:t>tiểu</a:t>
            </a:r>
            <a:r>
              <a:rPr lang="en-US" sz="2400" dirty="0"/>
              <a:t> </a:t>
            </a:r>
            <a:r>
              <a:rPr lang="en-US" sz="2400" dirty="0" err="1"/>
              <a:t>khoảng</a:t>
            </a:r>
            <a:r>
              <a:rPr lang="en-US" sz="2400" dirty="0"/>
              <a:t> các </a:t>
            </a:r>
            <a:r>
              <a:rPr lang="en-US" sz="2400" dirty="0" err="1"/>
              <a:t>tuyệt</a:t>
            </a:r>
            <a:r>
              <a:rPr lang="en-US" sz="2400" dirty="0"/>
              <a:t> </a:t>
            </a:r>
            <a:r>
              <a:rPr lang="en-US" sz="2400" dirty="0" err="1"/>
              <a:t>đối</a:t>
            </a:r>
            <a:r>
              <a:rPr lang="en-US" sz="2400" dirty="0"/>
              <a:t> của testing vector </a:t>
            </a:r>
            <a:r>
              <a:rPr lang="en-US" sz="2400" dirty="0" err="1"/>
              <a:t>và</a:t>
            </a:r>
            <a:r>
              <a:rPr lang="en-US" sz="2400" dirty="0"/>
              <a:t> training vector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5871" y="2868318"/>
            <a:ext cx="5881218" cy="3275808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9A416E-76D7-459C-ADF3-5023F71D8A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Feature-based Automated Multi-view Human Action: Box feature + Cloud feature</a:t>
            </a:r>
          </a:p>
        </p:txBody>
      </p:sp>
    </p:spTree>
    <p:extLst>
      <p:ext uri="{BB962C8B-B14F-4D97-AF65-F5344CB8AC3E}">
        <p14:creationId xmlns:p14="http://schemas.microsoft.com/office/powerpoint/2010/main" val="32894506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Experiment result</a:t>
            </a:r>
            <a:br>
              <a:rPr lang="en-US" dirty="0"/>
            </a:br>
            <a:r>
              <a:rPr lang="en-US" dirty="0"/>
              <a:t>	</a:t>
            </a:r>
            <a:r>
              <a:rPr lang="en-US" sz="4000" dirty="0"/>
              <a:t>Subject Invariance Evaluation 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3346384" cy="4023360"/>
          </a:xfrm>
        </p:spPr>
        <p:txBody>
          <a:bodyPr>
            <a:normAutofit/>
          </a:bodyPr>
          <a:lstStyle/>
          <a:p>
            <a:endParaRPr lang="en-US" sz="2400" dirty="0"/>
          </a:p>
          <a:p>
            <a:r>
              <a:rPr lang="en-US" sz="2400" dirty="0" err="1"/>
              <a:t>Khởi</a:t>
            </a:r>
            <a:r>
              <a:rPr lang="en-US" sz="2400" dirty="0"/>
              <a:t> </a:t>
            </a:r>
            <a:r>
              <a:rPr lang="en-US" sz="2400" dirty="0" err="1"/>
              <a:t>tạo</a:t>
            </a:r>
            <a:r>
              <a:rPr lang="en-US" sz="2400" dirty="0"/>
              <a:t>:</a:t>
            </a:r>
          </a:p>
          <a:p>
            <a:r>
              <a:rPr lang="en-US" sz="2400" dirty="0"/>
              <a:t>Ns = 5</a:t>
            </a:r>
          </a:p>
          <a:p>
            <a:r>
              <a:rPr lang="en-US" sz="2400" dirty="0" err="1"/>
              <a:t>Số</a:t>
            </a:r>
            <a:r>
              <a:rPr lang="en-US" sz="2400" dirty="0"/>
              <a:t> </a:t>
            </a:r>
            <a:r>
              <a:rPr lang="en-US" sz="2400" dirty="0" err="1"/>
              <a:t>lượng</a:t>
            </a:r>
            <a:r>
              <a:rPr lang="en-US" sz="2400" dirty="0"/>
              <a:t> scale: 6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/>
              <a:t> 38 features</a:t>
            </a:r>
          </a:p>
          <a:p>
            <a:r>
              <a:rPr lang="en-US" sz="2400" dirty="0"/>
              <a:t>40-bin histogram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/>
              <a:t> 1520 dimensional space</a:t>
            </a:r>
          </a:p>
          <a:p>
            <a:endParaRPr lang="en-US" sz="2400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165557" y="2103036"/>
            <a:ext cx="5733131" cy="2640797"/>
          </a:xfrm>
          <a:prstGeom prst="rect">
            <a:avLst/>
          </a:prstGeom>
        </p:spPr>
      </p:pic>
      <p:sp>
        <p:nvSpPr>
          <p:cNvPr id="5" name="Pentagon 4"/>
          <p:cNvSpPr/>
          <p:nvPr/>
        </p:nvSpPr>
        <p:spPr>
          <a:xfrm>
            <a:off x="1315453" y="1235243"/>
            <a:ext cx="485638" cy="288758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F00C9A5-7A9F-47E1-8B4D-71BF4DB995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Feature-based Automated Multi-view Human Action: Box feature + Cloud feature</a:t>
            </a:r>
          </a:p>
        </p:txBody>
      </p:sp>
    </p:spTree>
    <p:extLst>
      <p:ext uri="{BB962C8B-B14F-4D97-AF65-F5344CB8AC3E}">
        <p14:creationId xmlns:p14="http://schemas.microsoft.com/office/powerpoint/2010/main" val="12029843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Experiment result</a:t>
            </a:r>
            <a:br>
              <a:rPr lang="en-US" dirty="0"/>
            </a:br>
            <a:r>
              <a:rPr lang="en-US" dirty="0"/>
              <a:t>	</a:t>
            </a:r>
            <a:r>
              <a:rPr lang="en-US" sz="4000" dirty="0"/>
              <a:t>Subject Invariance Evaluation 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18510" cy="4023360"/>
          </a:xfrm>
        </p:spPr>
        <p:txBody>
          <a:bodyPr>
            <a:normAutofit/>
          </a:bodyPr>
          <a:lstStyle/>
          <a:p>
            <a:endParaRPr lang="en-US" sz="2400" dirty="0"/>
          </a:p>
          <a:p>
            <a:endParaRPr lang="en-US" sz="2400" dirty="0"/>
          </a:p>
          <a:p>
            <a:pPr marL="0" indent="0">
              <a:lnSpc>
                <a:spcPct val="150000"/>
              </a:lnSpc>
              <a:buNone/>
            </a:pPr>
            <a:r>
              <a:rPr lang="en-US" sz="2400" dirty="0"/>
              <a:t>GMMC </a:t>
            </a:r>
            <a:r>
              <a:rPr lang="en-US" sz="2400" dirty="0" err="1"/>
              <a:t>và</a:t>
            </a:r>
            <a:r>
              <a:rPr lang="en-US" sz="2400" dirty="0"/>
              <a:t> NMC </a:t>
            </a:r>
            <a:r>
              <a:rPr lang="en-US" sz="2400" dirty="0" err="1"/>
              <a:t>tốt</a:t>
            </a:r>
            <a:r>
              <a:rPr lang="en-US" sz="2400" dirty="0"/>
              <a:t> </a:t>
            </a:r>
            <a:r>
              <a:rPr lang="en-US" sz="2400" dirty="0" err="1"/>
              <a:t>hơn</a:t>
            </a:r>
            <a:r>
              <a:rPr lang="en-US" sz="2400" dirty="0"/>
              <a:t> các </a:t>
            </a:r>
            <a:r>
              <a:rPr lang="en-US" sz="2400" dirty="0" err="1"/>
              <a:t>phương</a:t>
            </a:r>
            <a:r>
              <a:rPr lang="en-US" sz="2400" dirty="0"/>
              <a:t> </a:t>
            </a:r>
            <a:r>
              <a:rPr lang="en-US" sz="2400" dirty="0" err="1"/>
              <a:t>pháp</a:t>
            </a:r>
            <a:r>
              <a:rPr lang="en-US" sz="2400" dirty="0"/>
              <a:t> </a:t>
            </a:r>
            <a:r>
              <a:rPr lang="en-US" sz="2400" dirty="0" err="1"/>
              <a:t>trước</a:t>
            </a:r>
            <a:r>
              <a:rPr lang="en-US" sz="2400" dirty="0"/>
              <a:t> </a:t>
            </a:r>
            <a:r>
              <a:rPr lang="en-US" sz="2400" dirty="0" err="1"/>
              <a:t>đây</a:t>
            </a:r>
            <a:r>
              <a:rPr lang="en-US" sz="2400" dirty="0"/>
              <a:t> </a:t>
            </a:r>
            <a:r>
              <a:rPr lang="en-US" sz="2400" dirty="0" err="1"/>
              <a:t>với</a:t>
            </a:r>
            <a:r>
              <a:rPr lang="en-US" sz="2400" dirty="0"/>
              <a:t> </a:t>
            </a:r>
            <a:r>
              <a:rPr lang="en-US" sz="2400" dirty="0" err="1"/>
              <a:t>bộ</a:t>
            </a:r>
            <a:r>
              <a:rPr lang="en-US" sz="2400" dirty="0"/>
              <a:t> </a:t>
            </a:r>
            <a:r>
              <a:rPr lang="en-US" sz="2400" dirty="0" err="1"/>
              <a:t>dữ</a:t>
            </a:r>
            <a:r>
              <a:rPr lang="en-US" sz="2400" dirty="0"/>
              <a:t> </a:t>
            </a:r>
            <a:r>
              <a:rPr lang="en-US" sz="2400" dirty="0" err="1"/>
              <a:t>liệu</a:t>
            </a:r>
            <a:r>
              <a:rPr lang="en-US" sz="2400" dirty="0"/>
              <a:t> WEIZMANN </a:t>
            </a:r>
            <a:r>
              <a:rPr lang="en-US" sz="2400" dirty="0" err="1"/>
              <a:t>và</a:t>
            </a:r>
            <a:r>
              <a:rPr lang="en-US" sz="2400" dirty="0"/>
              <a:t> </a:t>
            </a:r>
            <a:r>
              <a:rPr lang="en-US" sz="2400" dirty="0" err="1"/>
              <a:t>MuHAVi</a:t>
            </a:r>
            <a:r>
              <a:rPr lang="en-US" sz="2400" dirty="0"/>
              <a:t> dataset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03495" y="1845735"/>
            <a:ext cx="5252185" cy="4023360"/>
          </a:xfrm>
        </p:spPr>
        <p:txBody>
          <a:bodyPr>
            <a:normAutofit/>
          </a:bodyPr>
          <a:lstStyle/>
          <a:p>
            <a:pPr algn="ctr"/>
            <a:r>
              <a:rPr lang="en-US" sz="2400" dirty="0"/>
              <a:t>Leave-One-Out Cross-Validation (LOOCV)</a:t>
            </a:r>
          </a:p>
          <a:p>
            <a:endParaRPr lang="en-US" sz="2400" dirty="0"/>
          </a:p>
        </p:txBody>
      </p:sp>
      <p:sp>
        <p:nvSpPr>
          <p:cNvPr id="5" name="Pentagon 4"/>
          <p:cNvSpPr/>
          <p:nvPr/>
        </p:nvSpPr>
        <p:spPr>
          <a:xfrm>
            <a:off x="1315453" y="1235243"/>
            <a:ext cx="485638" cy="288758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4400" y="2480746"/>
            <a:ext cx="4710373" cy="3262328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38788E-CE73-4EDF-A8BB-DA4D50BB25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Feature-based Automated Multi-view Human Action: Box feature + Cloud feature</a:t>
            </a:r>
          </a:p>
        </p:txBody>
      </p:sp>
    </p:spTree>
    <p:extLst>
      <p:ext uri="{BB962C8B-B14F-4D97-AF65-F5344CB8AC3E}">
        <p14:creationId xmlns:p14="http://schemas.microsoft.com/office/powerpoint/2010/main" val="40284245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Experiment result</a:t>
            </a:r>
            <a:br>
              <a:rPr lang="en-US" dirty="0"/>
            </a:br>
            <a:r>
              <a:rPr lang="en-US" dirty="0"/>
              <a:t>	</a:t>
            </a:r>
            <a:r>
              <a:rPr lang="en-US" sz="4000" dirty="0"/>
              <a:t>View Invariance Evaluation 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18510" cy="4023360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Train </a:t>
            </a:r>
            <a:r>
              <a:rPr lang="en-US" sz="2400" dirty="0" err="1"/>
              <a:t>trên</a:t>
            </a:r>
            <a:r>
              <a:rPr lang="en-US" sz="2400" dirty="0"/>
              <a:t> </a:t>
            </a:r>
            <a:r>
              <a:rPr lang="en-US" sz="2400" dirty="0" err="1"/>
              <a:t>một</a:t>
            </a:r>
            <a:r>
              <a:rPr lang="en-US" sz="2400" dirty="0"/>
              <a:t> view </a:t>
            </a:r>
            <a:r>
              <a:rPr lang="en-US" sz="2400" dirty="0" err="1"/>
              <a:t>và</a:t>
            </a:r>
            <a:r>
              <a:rPr lang="en-US" sz="2400" dirty="0"/>
              <a:t> test </a:t>
            </a:r>
            <a:r>
              <a:rPr lang="en-US" sz="2400" dirty="0" err="1"/>
              <a:t>trên</a:t>
            </a:r>
            <a:r>
              <a:rPr lang="en-US" sz="2400" dirty="0"/>
              <a:t> các view </a:t>
            </a:r>
            <a:r>
              <a:rPr lang="en-US" sz="2400" dirty="0" err="1"/>
              <a:t>còn</a:t>
            </a:r>
            <a:r>
              <a:rPr lang="en-US" sz="2400" dirty="0"/>
              <a:t> </a:t>
            </a:r>
            <a:r>
              <a:rPr lang="en-US" sz="2400" dirty="0" err="1"/>
              <a:t>lại</a:t>
            </a:r>
            <a:r>
              <a:rPr lang="en-US" sz="2400" dirty="0"/>
              <a:t>.</a:t>
            </a:r>
          </a:p>
          <a:p>
            <a:r>
              <a:rPr lang="en-US" sz="2400" dirty="0" err="1"/>
              <a:t>Chứng</a:t>
            </a:r>
            <a:r>
              <a:rPr lang="en-US" sz="2400" dirty="0"/>
              <a:t> minh: </a:t>
            </a:r>
            <a:r>
              <a:rPr lang="en-US" sz="2400" dirty="0" err="1"/>
              <a:t>phương</a:t>
            </a:r>
            <a:r>
              <a:rPr lang="en-US" sz="2400" dirty="0"/>
              <a:t> </a:t>
            </a:r>
            <a:r>
              <a:rPr lang="en-US" sz="2400" dirty="0" err="1"/>
              <a:t>pháp</a:t>
            </a:r>
            <a:r>
              <a:rPr lang="en-US" sz="2400" dirty="0"/>
              <a:t> </a:t>
            </a:r>
            <a:r>
              <a:rPr lang="en-US" sz="2400" dirty="0" err="1"/>
              <a:t>hiệu</a:t>
            </a:r>
            <a:r>
              <a:rPr lang="en-US" sz="2400" dirty="0"/>
              <a:t> </a:t>
            </a:r>
            <a:r>
              <a:rPr lang="en-US" sz="2400" dirty="0" err="1"/>
              <a:t>quả</a:t>
            </a:r>
            <a:r>
              <a:rPr lang="en-US" sz="2400" dirty="0"/>
              <a:t> </a:t>
            </a:r>
            <a:r>
              <a:rPr lang="en-US" sz="2400" dirty="0" err="1"/>
              <a:t>khi</a:t>
            </a:r>
            <a:r>
              <a:rPr lang="en-US" sz="2400" dirty="0"/>
              <a:t> </a:t>
            </a:r>
            <a:r>
              <a:rPr lang="en-US" sz="2400" dirty="0" err="1"/>
              <a:t>thay</a:t>
            </a:r>
            <a:r>
              <a:rPr lang="en-US" sz="2400" dirty="0"/>
              <a:t> đổi view</a:t>
            </a:r>
          </a:p>
          <a:p>
            <a:r>
              <a:rPr lang="en-US" sz="2400" dirty="0" err="1"/>
              <a:t>Lặp</a:t>
            </a:r>
            <a:r>
              <a:rPr lang="en-US" sz="2400" dirty="0"/>
              <a:t> </a:t>
            </a:r>
            <a:r>
              <a:rPr lang="en-US" sz="2400" dirty="0" err="1"/>
              <a:t>lại</a:t>
            </a:r>
            <a:r>
              <a:rPr lang="en-US" sz="2400" dirty="0"/>
              <a:t> </a:t>
            </a:r>
            <a:r>
              <a:rPr lang="en-US" sz="2400" dirty="0" err="1"/>
              <a:t>trên</a:t>
            </a:r>
            <a:r>
              <a:rPr lang="en-US" sz="2400" dirty="0"/>
              <a:t> </a:t>
            </a:r>
            <a:r>
              <a:rPr lang="en-US" sz="2400" dirty="0" err="1"/>
              <a:t>cả</a:t>
            </a:r>
            <a:r>
              <a:rPr lang="en-US" sz="2400" dirty="0"/>
              <a:t> 8 view</a:t>
            </a:r>
          </a:p>
          <a:p>
            <a:endParaRPr lang="en-US" sz="240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/>
              <a:t> Recognition rates</a:t>
            </a:r>
          </a:p>
          <a:p>
            <a:pPr marL="0" indent="0">
              <a:buNone/>
            </a:pPr>
            <a:r>
              <a:rPr lang="en-US" sz="2400" dirty="0"/>
              <a:t>     GMMC: 78,2143%</a:t>
            </a:r>
          </a:p>
          <a:p>
            <a:pPr marL="0" indent="0">
              <a:buNone/>
            </a:pPr>
            <a:r>
              <a:rPr lang="en-US" sz="2400" dirty="0"/>
              <a:t>     NMC: 81,4286%</a:t>
            </a:r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015789" y="1846369"/>
            <a:ext cx="3446178" cy="4022725"/>
          </a:xfrm>
          <a:prstGeom prst="rect">
            <a:avLst/>
          </a:prstGeom>
        </p:spPr>
      </p:pic>
      <p:sp>
        <p:nvSpPr>
          <p:cNvPr id="5" name="Pentagon 4"/>
          <p:cNvSpPr/>
          <p:nvPr/>
        </p:nvSpPr>
        <p:spPr>
          <a:xfrm>
            <a:off x="1315453" y="1235243"/>
            <a:ext cx="485638" cy="288758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EF51DC-DB05-4B4B-94CD-688C6E00A5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Feature-based Automated Multi-view Human Action: Box feature + Cloud feature</a:t>
            </a:r>
          </a:p>
        </p:txBody>
      </p:sp>
    </p:spTree>
    <p:extLst>
      <p:ext uri="{BB962C8B-B14F-4D97-AF65-F5344CB8AC3E}">
        <p14:creationId xmlns:p14="http://schemas.microsoft.com/office/powerpoint/2010/main" val="23701474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Experiment result</a:t>
            </a:r>
            <a:br>
              <a:rPr lang="en-US" dirty="0"/>
            </a:br>
            <a:r>
              <a:rPr lang="en-US" dirty="0"/>
              <a:t>	</a:t>
            </a:r>
            <a:r>
              <a:rPr lang="en-US" sz="4000" dirty="0"/>
              <a:t>View Invariance Evaluation 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5351647" cy="4023360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Train </a:t>
            </a:r>
            <a:r>
              <a:rPr lang="en-US" sz="2400" dirty="0" err="1"/>
              <a:t>trên</a:t>
            </a:r>
            <a:r>
              <a:rPr lang="en-US" sz="2400" dirty="0"/>
              <a:t> </a:t>
            </a:r>
            <a:r>
              <a:rPr lang="en-US" sz="2400" dirty="0" err="1"/>
              <a:t>một</a:t>
            </a:r>
            <a:r>
              <a:rPr lang="en-US" sz="2400" dirty="0"/>
              <a:t> view </a:t>
            </a:r>
            <a:r>
              <a:rPr lang="en-US" sz="2400" dirty="0" err="1"/>
              <a:t>và</a:t>
            </a:r>
            <a:r>
              <a:rPr lang="en-US" sz="2400" dirty="0"/>
              <a:t> test </a:t>
            </a:r>
            <a:r>
              <a:rPr lang="en-US" sz="2400" dirty="0" err="1"/>
              <a:t>trên</a:t>
            </a:r>
            <a:r>
              <a:rPr lang="en-US" sz="2400" dirty="0"/>
              <a:t> các view </a:t>
            </a:r>
            <a:r>
              <a:rPr lang="en-US" sz="2400" dirty="0" err="1"/>
              <a:t>còn</a:t>
            </a:r>
            <a:r>
              <a:rPr lang="en-US" sz="2400" dirty="0"/>
              <a:t> </a:t>
            </a:r>
            <a:r>
              <a:rPr lang="en-US" sz="2400" dirty="0" err="1"/>
              <a:t>lại</a:t>
            </a:r>
            <a:r>
              <a:rPr lang="en-US" sz="2400" dirty="0"/>
              <a:t>.</a:t>
            </a:r>
          </a:p>
          <a:p>
            <a:r>
              <a:rPr lang="en-US" sz="2400" dirty="0" err="1"/>
              <a:t>Chứng</a:t>
            </a:r>
            <a:r>
              <a:rPr lang="en-US" sz="2400" dirty="0"/>
              <a:t> minh: </a:t>
            </a:r>
            <a:r>
              <a:rPr lang="en-US" sz="2400" dirty="0" err="1"/>
              <a:t>phương</a:t>
            </a:r>
            <a:r>
              <a:rPr lang="en-US" sz="2400" dirty="0"/>
              <a:t> </a:t>
            </a:r>
            <a:r>
              <a:rPr lang="en-US" sz="2400" dirty="0" err="1"/>
              <a:t>pháp</a:t>
            </a:r>
            <a:r>
              <a:rPr lang="en-US" sz="2400" dirty="0"/>
              <a:t> </a:t>
            </a:r>
            <a:r>
              <a:rPr lang="en-US" sz="2400" dirty="0" err="1"/>
              <a:t>hiệu</a:t>
            </a:r>
            <a:r>
              <a:rPr lang="en-US" sz="2400" dirty="0"/>
              <a:t> </a:t>
            </a:r>
            <a:r>
              <a:rPr lang="en-US" sz="2400" dirty="0" err="1"/>
              <a:t>quả</a:t>
            </a:r>
            <a:r>
              <a:rPr lang="en-US" sz="2400" dirty="0"/>
              <a:t> </a:t>
            </a:r>
            <a:r>
              <a:rPr lang="en-US" sz="2400" dirty="0" err="1"/>
              <a:t>khi</a:t>
            </a:r>
            <a:r>
              <a:rPr lang="en-US" sz="2400" dirty="0"/>
              <a:t> </a:t>
            </a:r>
            <a:r>
              <a:rPr lang="en-US" sz="2400" dirty="0" err="1"/>
              <a:t>thay</a:t>
            </a:r>
            <a:r>
              <a:rPr lang="en-US" sz="2400" dirty="0"/>
              <a:t> đổi view</a:t>
            </a:r>
          </a:p>
          <a:p>
            <a:r>
              <a:rPr lang="en-US" sz="2400" dirty="0" err="1"/>
              <a:t>Lặp</a:t>
            </a:r>
            <a:r>
              <a:rPr lang="en-US" sz="2400" dirty="0"/>
              <a:t> </a:t>
            </a:r>
            <a:r>
              <a:rPr lang="en-US" sz="2400" dirty="0" err="1"/>
              <a:t>lại</a:t>
            </a:r>
            <a:r>
              <a:rPr lang="en-US" sz="2400" dirty="0"/>
              <a:t> </a:t>
            </a:r>
            <a:r>
              <a:rPr lang="en-US" sz="2400" dirty="0" err="1"/>
              <a:t>trên</a:t>
            </a:r>
            <a:r>
              <a:rPr lang="en-US" sz="2400" dirty="0"/>
              <a:t> </a:t>
            </a:r>
            <a:r>
              <a:rPr lang="en-US" sz="2400" dirty="0" err="1"/>
              <a:t>cả</a:t>
            </a:r>
            <a:r>
              <a:rPr lang="en-US" sz="2400" dirty="0"/>
              <a:t> 8 view</a:t>
            </a:r>
          </a:p>
          <a:p>
            <a:endParaRPr lang="en-US" sz="240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/>
              <a:t> Recognition rates view 3, view 5, view 6 </a:t>
            </a:r>
            <a:r>
              <a:rPr lang="en-US" sz="2400" dirty="0" err="1"/>
              <a:t>và</a:t>
            </a:r>
            <a:r>
              <a:rPr lang="en-US" sz="2400" dirty="0"/>
              <a:t> view 8 </a:t>
            </a:r>
            <a:r>
              <a:rPr lang="en-US" sz="2400" dirty="0" err="1"/>
              <a:t>tốt</a:t>
            </a:r>
            <a:r>
              <a:rPr lang="en-US" sz="2400" dirty="0"/>
              <a:t> </a:t>
            </a:r>
            <a:r>
              <a:rPr lang="en-US" sz="2400" dirty="0" err="1"/>
              <a:t>hơn</a:t>
            </a:r>
            <a:r>
              <a:rPr lang="en-US" sz="2400" dirty="0"/>
              <a:t> các view </a:t>
            </a:r>
            <a:r>
              <a:rPr lang="en-US" sz="2400" dirty="0" err="1"/>
              <a:t>còn</a:t>
            </a:r>
            <a:r>
              <a:rPr lang="en-US" sz="2400" dirty="0"/>
              <a:t> </a:t>
            </a:r>
            <a:r>
              <a:rPr lang="en-US" sz="2400" dirty="0" err="1"/>
              <a:t>lại</a:t>
            </a:r>
            <a:endParaRPr lang="en-US" sz="240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/>
              <a:t> </a:t>
            </a:r>
            <a:r>
              <a:rPr lang="en-US" sz="2400" dirty="0" err="1"/>
              <a:t>Những</a:t>
            </a:r>
            <a:r>
              <a:rPr lang="en-US" sz="2400" dirty="0"/>
              <a:t> view </a:t>
            </a:r>
            <a:r>
              <a:rPr lang="en-US" sz="2400" dirty="0" err="1"/>
              <a:t>trên</a:t>
            </a:r>
            <a:r>
              <a:rPr lang="en-US" sz="2400" dirty="0"/>
              <a:t> </a:t>
            </a:r>
            <a:r>
              <a:rPr lang="en-US" sz="2400" dirty="0" err="1"/>
              <a:t>chứa</a:t>
            </a:r>
            <a:r>
              <a:rPr lang="en-US" sz="2400" dirty="0"/>
              <a:t> </a:t>
            </a:r>
            <a:r>
              <a:rPr lang="en-US" sz="2400" dirty="0" err="1"/>
              <a:t>nhiều</a:t>
            </a:r>
            <a:r>
              <a:rPr lang="en-US" sz="2400" dirty="0"/>
              <a:t> </a:t>
            </a:r>
            <a:r>
              <a:rPr lang="en-US" sz="2400" dirty="0" err="1"/>
              <a:t>thông</a:t>
            </a:r>
            <a:r>
              <a:rPr lang="en-US" sz="2400" dirty="0"/>
              <a:t> tin </a:t>
            </a:r>
            <a:r>
              <a:rPr lang="en-US" sz="2400" dirty="0" err="1"/>
              <a:t>hơn</a:t>
            </a:r>
            <a:r>
              <a:rPr lang="en-US" sz="2400" dirty="0"/>
              <a:t> </a:t>
            </a:r>
          </a:p>
          <a:p>
            <a:endParaRPr lang="en-US" sz="2400" dirty="0"/>
          </a:p>
        </p:txBody>
      </p:sp>
      <p:sp>
        <p:nvSpPr>
          <p:cNvPr id="5" name="Pentagon 4"/>
          <p:cNvSpPr/>
          <p:nvPr/>
        </p:nvSpPr>
        <p:spPr>
          <a:xfrm>
            <a:off x="1315453" y="1235243"/>
            <a:ext cx="485638" cy="288758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8375" y="1845734"/>
            <a:ext cx="3792354" cy="275070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8375" y="4704811"/>
            <a:ext cx="3792354" cy="1546211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DA745A-D6A1-43DC-BD7F-CD974322C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Feature-based Automated Multi-view Human Action: Box feature + Cloud feature</a:t>
            </a:r>
          </a:p>
        </p:txBody>
      </p:sp>
    </p:spTree>
    <p:extLst>
      <p:ext uri="{BB962C8B-B14F-4D97-AF65-F5344CB8AC3E}">
        <p14:creationId xmlns:p14="http://schemas.microsoft.com/office/powerpoint/2010/main" val="42702563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Experiment result</a:t>
            </a:r>
            <a:br>
              <a:rPr lang="en-US" dirty="0"/>
            </a:br>
            <a:r>
              <a:rPr lang="en-US" dirty="0"/>
              <a:t>	</a:t>
            </a:r>
            <a:r>
              <a:rPr lang="en-US" sz="4000" dirty="0"/>
              <a:t>View Invariance Evaluation 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18510" cy="4023360"/>
          </a:xfrm>
        </p:spPr>
        <p:txBody>
          <a:bodyPr>
            <a:normAutofit/>
          </a:bodyPr>
          <a:lstStyle/>
          <a:p>
            <a:r>
              <a:rPr lang="en-US" sz="2400" dirty="0"/>
              <a:t>Train </a:t>
            </a:r>
            <a:r>
              <a:rPr lang="en-US" sz="2400" dirty="0" err="1"/>
              <a:t>trên</a:t>
            </a:r>
            <a:r>
              <a:rPr lang="en-US" sz="2400" dirty="0"/>
              <a:t> </a:t>
            </a:r>
            <a:r>
              <a:rPr lang="en-US" sz="2400" dirty="0" err="1"/>
              <a:t>một</a:t>
            </a:r>
            <a:r>
              <a:rPr lang="en-US" sz="2400" dirty="0"/>
              <a:t> </a:t>
            </a:r>
            <a:r>
              <a:rPr lang="en-US" sz="2400" dirty="0" err="1"/>
              <a:t>bộ</a:t>
            </a:r>
            <a:r>
              <a:rPr lang="en-US" sz="2400" dirty="0"/>
              <a:t> dataset </a:t>
            </a:r>
            <a:r>
              <a:rPr lang="en-US" sz="2400" dirty="0" err="1"/>
              <a:t>này</a:t>
            </a:r>
            <a:r>
              <a:rPr lang="en-US" sz="2400" dirty="0"/>
              <a:t> </a:t>
            </a:r>
            <a:r>
              <a:rPr lang="en-US" sz="2400" dirty="0" err="1"/>
              <a:t>và</a:t>
            </a:r>
            <a:r>
              <a:rPr lang="en-US" sz="2400" dirty="0"/>
              <a:t> test </a:t>
            </a:r>
            <a:r>
              <a:rPr lang="en-US" sz="2400" dirty="0" err="1"/>
              <a:t>trên</a:t>
            </a:r>
            <a:r>
              <a:rPr lang="en-US" sz="2400" dirty="0"/>
              <a:t> </a:t>
            </a:r>
            <a:r>
              <a:rPr lang="en-US" sz="2400" dirty="0" err="1"/>
              <a:t>bộ</a:t>
            </a:r>
            <a:r>
              <a:rPr lang="en-US" sz="2400" dirty="0"/>
              <a:t> dataset </a:t>
            </a:r>
            <a:r>
              <a:rPr lang="en-US" sz="2400" dirty="0" err="1"/>
              <a:t>khác</a:t>
            </a:r>
            <a:endParaRPr lang="en-US" sz="2400" dirty="0"/>
          </a:p>
          <a:p>
            <a:r>
              <a:rPr lang="en-US" sz="2400" dirty="0" err="1"/>
              <a:t>Chứng</a:t>
            </a:r>
            <a:r>
              <a:rPr lang="en-US" sz="2400" dirty="0"/>
              <a:t> minh: </a:t>
            </a:r>
            <a:r>
              <a:rPr lang="en-US" sz="2400" dirty="0" err="1"/>
              <a:t>phương</a:t>
            </a:r>
            <a:r>
              <a:rPr lang="en-US" sz="2400" dirty="0"/>
              <a:t> </a:t>
            </a:r>
            <a:r>
              <a:rPr lang="en-US" sz="2400" dirty="0" err="1"/>
              <a:t>pháp</a:t>
            </a:r>
            <a:r>
              <a:rPr lang="en-US" sz="2400" dirty="0"/>
              <a:t> </a:t>
            </a:r>
            <a:r>
              <a:rPr lang="en-US" sz="2400" dirty="0" err="1"/>
              <a:t>hiệu</a:t>
            </a:r>
            <a:r>
              <a:rPr lang="en-US" sz="2400" dirty="0"/>
              <a:t> </a:t>
            </a:r>
            <a:r>
              <a:rPr lang="en-US" sz="2400" dirty="0" err="1"/>
              <a:t>quả</a:t>
            </a:r>
            <a:r>
              <a:rPr lang="en-US" sz="2400" dirty="0"/>
              <a:t> </a:t>
            </a:r>
            <a:r>
              <a:rPr lang="en-US" sz="2400" dirty="0" err="1"/>
              <a:t>khi</a:t>
            </a:r>
            <a:r>
              <a:rPr lang="en-US" sz="2400" dirty="0"/>
              <a:t> </a:t>
            </a:r>
            <a:r>
              <a:rPr lang="en-US" sz="2400" dirty="0" err="1"/>
              <a:t>thay</a:t>
            </a:r>
            <a:r>
              <a:rPr lang="en-US" sz="2400" dirty="0"/>
              <a:t> đổi </a:t>
            </a:r>
            <a:r>
              <a:rPr lang="en-US" sz="2400" dirty="0" err="1"/>
              <a:t>hướng</a:t>
            </a:r>
            <a:r>
              <a:rPr lang="en-US" sz="2400" dirty="0"/>
              <a:t> camera, </a:t>
            </a:r>
            <a:r>
              <a:rPr lang="en-US" sz="2400" dirty="0" err="1"/>
              <a:t>môi</a:t>
            </a:r>
            <a:r>
              <a:rPr lang="en-US" sz="2400" dirty="0"/>
              <a:t> </a:t>
            </a:r>
            <a:r>
              <a:rPr lang="en-US" sz="2400" dirty="0" err="1"/>
              <a:t>trường</a:t>
            </a:r>
            <a:endParaRPr lang="en-US" sz="2400" dirty="0"/>
          </a:p>
          <a:p>
            <a:endParaRPr lang="en-US" sz="240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/>
              <a:t> </a:t>
            </a:r>
            <a:r>
              <a:rPr lang="en-US" sz="2400" dirty="0" err="1"/>
              <a:t>Khi</a:t>
            </a:r>
            <a:r>
              <a:rPr lang="en-US" sz="2400" dirty="0"/>
              <a:t> train </a:t>
            </a:r>
            <a:r>
              <a:rPr lang="en-US" sz="2400" dirty="0" err="1"/>
              <a:t>với</a:t>
            </a:r>
            <a:r>
              <a:rPr lang="en-US" sz="2400" dirty="0"/>
              <a:t> </a:t>
            </a:r>
            <a:r>
              <a:rPr lang="en-US" sz="2400" dirty="0" err="1"/>
              <a:t>bộ</a:t>
            </a:r>
            <a:r>
              <a:rPr lang="en-US" sz="2400" dirty="0"/>
              <a:t> </a:t>
            </a:r>
            <a:r>
              <a:rPr lang="en-US" sz="2400" dirty="0" err="1"/>
              <a:t>MuHAVi</a:t>
            </a:r>
            <a:r>
              <a:rPr lang="en-US" sz="2400" dirty="0"/>
              <a:t> </a:t>
            </a:r>
            <a:r>
              <a:rPr lang="en-US" sz="2400" dirty="0" err="1"/>
              <a:t>thì</a:t>
            </a:r>
            <a:r>
              <a:rPr lang="en-US" sz="2400" dirty="0"/>
              <a:t> </a:t>
            </a:r>
            <a:r>
              <a:rPr lang="en-US" sz="2400" dirty="0" err="1"/>
              <a:t>kết</a:t>
            </a:r>
            <a:r>
              <a:rPr lang="en-US" sz="2400" dirty="0"/>
              <a:t> </a:t>
            </a:r>
            <a:r>
              <a:rPr lang="en-US" sz="2400" dirty="0" err="1"/>
              <a:t>quả</a:t>
            </a:r>
            <a:r>
              <a:rPr lang="en-US" sz="2400" dirty="0"/>
              <a:t> </a:t>
            </a:r>
            <a:r>
              <a:rPr lang="en-US" sz="2400" dirty="0" err="1"/>
              <a:t>tốt</a:t>
            </a:r>
            <a:r>
              <a:rPr lang="en-US" sz="2400" dirty="0"/>
              <a:t> </a:t>
            </a:r>
            <a:r>
              <a:rPr lang="en-US" sz="2400" dirty="0" err="1"/>
              <a:t>hơn</a:t>
            </a:r>
            <a:r>
              <a:rPr lang="en-US" sz="2400" dirty="0"/>
              <a:t> </a:t>
            </a:r>
            <a:r>
              <a:rPr lang="en-US" sz="2400" dirty="0" err="1"/>
              <a:t>vì</a:t>
            </a:r>
            <a:r>
              <a:rPr lang="en-US" sz="2400" dirty="0"/>
              <a:t> </a:t>
            </a:r>
            <a:r>
              <a:rPr lang="en-US" sz="2400" dirty="0" err="1"/>
              <a:t>nó</a:t>
            </a:r>
            <a:r>
              <a:rPr lang="en-US" sz="2400" dirty="0"/>
              <a:t> </a:t>
            </a:r>
            <a:r>
              <a:rPr lang="en-US" sz="2400" dirty="0" err="1"/>
              <a:t>chứa</a:t>
            </a:r>
            <a:r>
              <a:rPr lang="en-US" sz="2400" dirty="0"/>
              <a:t> </a:t>
            </a:r>
            <a:r>
              <a:rPr lang="en-US" sz="2400" dirty="0" err="1"/>
              <a:t>nhiều</a:t>
            </a:r>
            <a:r>
              <a:rPr lang="en-US" sz="2400" dirty="0"/>
              <a:t> view (có view của 2 </a:t>
            </a:r>
            <a:r>
              <a:rPr lang="en-US" sz="2400" dirty="0" err="1"/>
              <a:t>bộ</a:t>
            </a:r>
            <a:r>
              <a:rPr lang="en-US" sz="2400" dirty="0"/>
              <a:t> </a:t>
            </a:r>
            <a:r>
              <a:rPr lang="en-US" sz="2400" dirty="0" err="1"/>
              <a:t>còn</a:t>
            </a:r>
            <a:r>
              <a:rPr lang="en-US" sz="2400" dirty="0"/>
              <a:t> </a:t>
            </a:r>
            <a:r>
              <a:rPr lang="en-US" sz="2400" dirty="0" err="1"/>
              <a:t>lại</a:t>
            </a:r>
            <a:r>
              <a:rPr lang="en-US" sz="2400" dirty="0"/>
              <a:t>)</a:t>
            </a:r>
          </a:p>
          <a:p>
            <a:endParaRPr lang="en-US" sz="2400" dirty="0"/>
          </a:p>
        </p:txBody>
      </p:sp>
      <p:sp>
        <p:nvSpPr>
          <p:cNvPr id="5" name="Pentagon 4"/>
          <p:cNvSpPr/>
          <p:nvPr/>
        </p:nvSpPr>
        <p:spPr>
          <a:xfrm>
            <a:off x="1315453" y="1235243"/>
            <a:ext cx="485638" cy="288758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6021" y="1845734"/>
            <a:ext cx="4161322" cy="4451165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E9578F-C80B-481E-943F-E6FDC4CFF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Feature-based Automated Multi-view Human Action: Box feature + Cloud feature</a:t>
            </a:r>
          </a:p>
        </p:txBody>
      </p:sp>
    </p:spTree>
    <p:extLst>
      <p:ext uri="{BB962C8B-B14F-4D97-AF65-F5344CB8AC3E}">
        <p14:creationId xmlns:p14="http://schemas.microsoft.com/office/powerpoint/2010/main" val="40558254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Experiment result</a:t>
            </a:r>
            <a:br>
              <a:rPr lang="en-US" dirty="0"/>
            </a:br>
            <a:r>
              <a:rPr lang="en-US" dirty="0"/>
              <a:t>	</a:t>
            </a:r>
            <a:r>
              <a:rPr lang="en-US" sz="4000" dirty="0"/>
              <a:t>Auto Labeling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18510" cy="4490898"/>
          </a:xfrm>
        </p:spPr>
        <p:txBody>
          <a:bodyPr>
            <a:normAutofit/>
          </a:bodyPr>
          <a:lstStyle/>
          <a:p>
            <a:r>
              <a:rPr lang="en-US" sz="2400" dirty="0" err="1"/>
              <a:t>Sử</a:t>
            </a:r>
            <a:r>
              <a:rPr lang="en-US" sz="2400" dirty="0"/>
              <a:t> </a:t>
            </a:r>
            <a:r>
              <a:rPr lang="en-US" sz="2400" dirty="0" err="1"/>
              <a:t>dụng</a:t>
            </a:r>
            <a:r>
              <a:rPr lang="en-US" sz="2400" dirty="0"/>
              <a:t>: (1/4)T-frame</a:t>
            </a:r>
          </a:p>
          <a:p>
            <a:r>
              <a:rPr lang="en-US" sz="2400" dirty="0" err="1"/>
              <a:t>Độ</a:t>
            </a:r>
            <a:r>
              <a:rPr lang="en-US" sz="2400" dirty="0"/>
              <a:t> </a:t>
            </a:r>
            <a:r>
              <a:rPr lang="en-US" sz="2400" dirty="0" err="1"/>
              <a:t>tương</a:t>
            </a:r>
            <a:r>
              <a:rPr lang="en-US" sz="2400" dirty="0"/>
              <a:t> </a:t>
            </a:r>
            <a:r>
              <a:rPr lang="en-US" sz="2400" dirty="0" err="1"/>
              <a:t>đồng</a:t>
            </a:r>
            <a:r>
              <a:rPr lang="en-US" sz="2400" dirty="0"/>
              <a:t>: </a:t>
            </a:r>
          </a:p>
          <a:p>
            <a:r>
              <a:rPr lang="en-US" sz="2400" dirty="0"/>
              <a:t>F: </a:t>
            </a:r>
            <a:r>
              <a:rPr lang="en-US" sz="2400" dirty="0" err="1"/>
              <a:t>số</a:t>
            </a:r>
            <a:r>
              <a:rPr lang="en-US" sz="2400" dirty="0"/>
              <a:t> </a:t>
            </a:r>
            <a:r>
              <a:rPr lang="en-US" sz="2400" dirty="0" err="1"/>
              <a:t>lượng</a:t>
            </a:r>
            <a:r>
              <a:rPr lang="en-US" sz="2400" dirty="0"/>
              <a:t> feature (38)</a:t>
            </a:r>
          </a:p>
          <a:p>
            <a:r>
              <a:rPr lang="en-US" sz="2400" dirty="0" err="1"/>
              <a:t>Nb</a:t>
            </a:r>
            <a:r>
              <a:rPr lang="en-US" sz="2400" dirty="0"/>
              <a:t>: </a:t>
            </a:r>
            <a:r>
              <a:rPr lang="en-US" sz="2400" dirty="0" err="1"/>
              <a:t>số</a:t>
            </a:r>
            <a:r>
              <a:rPr lang="en-US" sz="2400" dirty="0"/>
              <a:t> </a:t>
            </a:r>
            <a:r>
              <a:rPr lang="en-US" sz="2400" dirty="0" err="1"/>
              <a:t>lượng</a:t>
            </a:r>
            <a:r>
              <a:rPr lang="en-US" sz="2400"/>
              <a:t> bin (40</a:t>
            </a:r>
            <a:r>
              <a:rPr lang="en-US" sz="2400" dirty="0"/>
              <a:t>)</a:t>
            </a:r>
          </a:p>
          <a:p>
            <a:r>
              <a:rPr lang="en-US" sz="2400" dirty="0"/>
              <a:t>D: </a:t>
            </a:r>
            <a:r>
              <a:rPr lang="en-US" sz="2400" dirty="0" err="1"/>
              <a:t>khoảng</a:t>
            </a:r>
            <a:r>
              <a:rPr lang="en-US" sz="2400" dirty="0"/>
              <a:t> </a:t>
            </a:r>
            <a:r>
              <a:rPr lang="en-US" sz="2400" dirty="0" err="1"/>
              <a:t>cách</a:t>
            </a:r>
            <a:r>
              <a:rPr lang="en-US" sz="2400" dirty="0"/>
              <a:t> </a:t>
            </a:r>
            <a:r>
              <a:rPr lang="en-US" sz="2400" dirty="0" err="1"/>
              <a:t>tuyệt</a:t>
            </a:r>
            <a:r>
              <a:rPr lang="en-US" sz="2400" dirty="0"/>
              <a:t> </a:t>
            </a:r>
            <a:r>
              <a:rPr lang="en-US" sz="2400" dirty="0" err="1"/>
              <a:t>đối</a:t>
            </a:r>
            <a:r>
              <a:rPr lang="en-US" sz="2400" dirty="0"/>
              <a:t> </a:t>
            </a:r>
            <a:r>
              <a:rPr lang="en-US" sz="2400" dirty="0" err="1"/>
              <a:t>giữa</a:t>
            </a:r>
            <a:r>
              <a:rPr lang="en-US" sz="2400" dirty="0"/>
              <a:t> testing/training feature vector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 Nếu S &lt; 70%, skip I (15) frame </a:t>
            </a:r>
            <a:r>
              <a:rPr lang="en-US" sz="2400" dirty="0" err="1"/>
              <a:t>và</a:t>
            </a:r>
            <a:r>
              <a:rPr lang="en-US" sz="2400" dirty="0"/>
              <a:t> </a:t>
            </a:r>
            <a:r>
              <a:rPr lang="en-US" sz="2400" dirty="0" err="1"/>
              <a:t>tìm</a:t>
            </a:r>
            <a:r>
              <a:rPr lang="en-US" sz="2400" dirty="0"/>
              <a:t> </a:t>
            </a:r>
            <a:r>
              <a:rPr lang="en-US" sz="2400" dirty="0" err="1"/>
              <a:t>tiếp</a:t>
            </a:r>
            <a:endParaRPr lang="en-US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 Nếu S &gt; 70%, </a:t>
            </a:r>
            <a:r>
              <a:rPr lang="en-US" sz="2400" dirty="0" err="1"/>
              <a:t>sử</a:t>
            </a:r>
            <a:r>
              <a:rPr lang="en-US" sz="2400" dirty="0"/>
              <a:t> </a:t>
            </a:r>
            <a:r>
              <a:rPr lang="en-US" sz="2400" dirty="0" err="1"/>
              <a:t>dụng</a:t>
            </a:r>
            <a:r>
              <a:rPr lang="en-US" sz="2400" dirty="0"/>
              <a:t> (1/2)T-frame </a:t>
            </a:r>
            <a:r>
              <a:rPr lang="en-US" sz="2400" dirty="0" err="1"/>
              <a:t>và</a:t>
            </a:r>
            <a:r>
              <a:rPr lang="en-US" sz="2400" dirty="0"/>
              <a:t> </a:t>
            </a:r>
            <a:r>
              <a:rPr lang="en-US" sz="2400" dirty="0" err="1"/>
              <a:t>tiếp</a:t>
            </a:r>
            <a:r>
              <a:rPr lang="en-US" sz="2400" dirty="0"/>
              <a:t> </a:t>
            </a:r>
            <a:r>
              <a:rPr lang="en-US" sz="2400" dirty="0" err="1"/>
              <a:t>tục</a:t>
            </a:r>
            <a:r>
              <a:rPr lang="en-US" sz="2400" dirty="0"/>
              <a:t> </a:t>
            </a:r>
            <a:r>
              <a:rPr lang="en-US" sz="2400" dirty="0" err="1"/>
              <a:t>quá</a:t>
            </a:r>
            <a:r>
              <a:rPr lang="en-US" sz="2400" dirty="0"/>
              <a:t> </a:t>
            </a:r>
            <a:r>
              <a:rPr lang="en-US" sz="2400" dirty="0" err="1"/>
              <a:t>trình</a:t>
            </a:r>
            <a:r>
              <a:rPr lang="en-US" sz="2400" dirty="0"/>
              <a:t>.  </a:t>
            </a:r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5" name="Pentagon 4"/>
          <p:cNvSpPr/>
          <p:nvPr/>
        </p:nvSpPr>
        <p:spPr>
          <a:xfrm>
            <a:off x="1315453" y="1235243"/>
            <a:ext cx="485638" cy="288758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3455" y="2120581"/>
            <a:ext cx="5750207" cy="374851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6534" y="2120581"/>
            <a:ext cx="1905000" cy="733425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00649DD-5722-439B-B49D-B304668394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Feature-based Automated Multi-view Human Action: Box feature + Cloud feature</a:t>
            </a:r>
          </a:p>
        </p:txBody>
      </p:sp>
    </p:spTree>
    <p:extLst>
      <p:ext uri="{BB962C8B-B14F-4D97-AF65-F5344CB8AC3E}">
        <p14:creationId xmlns:p14="http://schemas.microsoft.com/office/powerpoint/2010/main" val="66023666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Experiment result</a:t>
            </a:r>
            <a:br>
              <a:rPr lang="en-US" dirty="0"/>
            </a:br>
            <a:r>
              <a:rPr lang="en-US" dirty="0"/>
              <a:t>	</a:t>
            </a:r>
            <a:r>
              <a:rPr lang="en-US" sz="4000" dirty="0"/>
              <a:t>Auto Labeling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18510" cy="40233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 </a:t>
            </a:r>
            <a:r>
              <a:rPr lang="en-US" sz="2400" dirty="0" err="1"/>
              <a:t>Để</a:t>
            </a:r>
            <a:r>
              <a:rPr lang="en-US" sz="2400" dirty="0"/>
              <a:t> </a:t>
            </a:r>
            <a:r>
              <a:rPr lang="en-US" sz="2400" dirty="0" err="1"/>
              <a:t>tìm</a:t>
            </a:r>
            <a:r>
              <a:rPr lang="en-US" sz="2400" dirty="0"/>
              <a:t> frame </a:t>
            </a:r>
            <a:r>
              <a:rPr lang="en-US" sz="2400" dirty="0" err="1"/>
              <a:t>kết</a:t>
            </a:r>
            <a:r>
              <a:rPr lang="en-US" sz="2400" dirty="0"/>
              <a:t> </a:t>
            </a:r>
            <a:r>
              <a:rPr lang="en-US" sz="2400" dirty="0" err="1"/>
              <a:t>thúc</a:t>
            </a:r>
            <a:r>
              <a:rPr lang="en-US" sz="2400" dirty="0"/>
              <a:t> action, </a:t>
            </a:r>
            <a:r>
              <a:rPr lang="en-US" sz="2400" dirty="0" err="1"/>
              <a:t>sử</a:t>
            </a:r>
            <a:r>
              <a:rPr lang="en-US" sz="2400" dirty="0"/>
              <a:t> </a:t>
            </a:r>
            <a:r>
              <a:rPr lang="en-US" sz="2400" dirty="0" err="1"/>
              <a:t>dụng</a:t>
            </a:r>
            <a:r>
              <a:rPr lang="en-US" sz="2400" dirty="0"/>
              <a:t> different rate: 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 Dc </a:t>
            </a:r>
            <a:r>
              <a:rPr lang="en-US" sz="2400" dirty="0" err="1"/>
              <a:t>là</a:t>
            </a:r>
            <a:r>
              <a:rPr lang="en-US" sz="2400" dirty="0"/>
              <a:t> </a:t>
            </a:r>
            <a:r>
              <a:rPr lang="en-US" sz="2400" dirty="0" err="1"/>
              <a:t>khoảnh</a:t>
            </a:r>
            <a:r>
              <a:rPr lang="en-US" sz="2400" dirty="0"/>
              <a:t> </a:t>
            </a:r>
            <a:r>
              <a:rPr lang="en-US" sz="2400" dirty="0" err="1"/>
              <a:t>cách</a:t>
            </a:r>
            <a:r>
              <a:rPr lang="en-US" sz="2400" dirty="0"/>
              <a:t> </a:t>
            </a:r>
            <a:r>
              <a:rPr lang="en-US" sz="2400" dirty="0" err="1"/>
              <a:t>tuyệt</a:t>
            </a:r>
            <a:r>
              <a:rPr lang="en-US" sz="2400" dirty="0"/>
              <a:t> </a:t>
            </a:r>
            <a:r>
              <a:rPr lang="en-US" sz="2400" dirty="0" err="1"/>
              <a:t>đối</a:t>
            </a:r>
            <a:r>
              <a:rPr lang="en-US" sz="2400" dirty="0"/>
              <a:t> của feature vector </a:t>
            </a:r>
            <a:r>
              <a:rPr lang="en-US" sz="2400" dirty="0" err="1"/>
              <a:t>giữa</a:t>
            </a:r>
            <a:r>
              <a:rPr lang="en-US" sz="2400" dirty="0"/>
              <a:t> current scanning window </a:t>
            </a:r>
            <a:r>
              <a:rPr lang="en-US" sz="2400" dirty="0" err="1"/>
              <a:t>và</a:t>
            </a:r>
            <a:r>
              <a:rPr lang="en-US" sz="2400" dirty="0"/>
              <a:t> training database </a:t>
            </a:r>
          </a:p>
          <a:p>
            <a:pPr marL="0" indent="0">
              <a:buNone/>
            </a:pPr>
            <a:r>
              <a:rPr lang="en-US" sz="2400" dirty="0"/>
              <a:t>D</a:t>
            </a:r>
            <a:r>
              <a:rPr lang="en-US" sz="1800" dirty="0"/>
              <a:t>l</a:t>
            </a:r>
            <a:r>
              <a:rPr lang="en-US" sz="2400" dirty="0"/>
              <a:t> </a:t>
            </a:r>
            <a:r>
              <a:rPr lang="en-US" sz="2400" dirty="0" err="1"/>
              <a:t>khoảng</a:t>
            </a:r>
            <a:r>
              <a:rPr lang="en-US" sz="2400" dirty="0"/>
              <a:t> </a:t>
            </a:r>
            <a:r>
              <a:rPr lang="en-US" sz="2400" dirty="0" err="1"/>
              <a:t>cách</a:t>
            </a:r>
            <a:r>
              <a:rPr lang="en-US" sz="2400" dirty="0"/>
              <a:t> </a:t>
            </a:r>
            <a:r>
              <a:rPr lang="en-US" sz="2400" dirty="0" err="1"/>
              <a:t>tuyệt</a:t>
            </a:r>
            <a:r>
              <a:rPr lang="en-US" sz="2400" dirty="0"/>
              <a:t> </a:t>
            </a:r>
            <a:r>
              <a:rPr lang="en-US" sz="2400" dirty="0" err="1"/>
              <a:t>đối</a:t>
            </a:r>
            <a:r>
              <a:rPr lang="en-US" sz="2400" dirty="0"/>
              <a:t> của feature vector </a:t>
            </a:r>
            <a:r>
              <a:rPr lang="en-US" sz="2400" dirty="0" err="1"/>
              <a:t>giữa</a:t>
            </a:r>
            <a:r>
              <a:rPr lang="en-US" sz="2400" dirty="0"/>
              <a:t> last scanning window </a:t>
            </a:r>
            <a:r>
              <a:rPr lang="en-US" sz="2400" dirty="0" err="1"/>
              <a:t>và</a:t>
            </a:r>
            <a:r>
              <a:rPr lang="en-US" sz="2400" dirty="0"/>
              <a:t> training database</a:t>
            </a:r>
          </a:p>
        </p:txBody>
      </p:sp>
      <p:sp>
        <p:nvSpPr>
          <p:cNvPr id="5" name="Pentagon 4"/>
          <p:cNvSpPr/>
          <p:nvPr/>
        </p:nvSpPr>
        <p:spPr>
          <a:xfrm>
            <a:off x="1315453" y="1235243"/>
            <a:ext cx="485638" cy="288758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3455" y="2120581"/>
            <a:ext cx="5750207" cy="374851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5836" y="2281841"/>
            <a:ext cx="1600200" cy="666750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9F95F4-681E-4B54-90D1-75902A5853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Feature-based Automated Multi-view Human Action: Box feature + Cloud feature</a:t>
            </a:r>
          </a:p>
        </p:txBody>
      </p:sp>
    </p:spTree>
    <p:extLst>
      <p:ext uri="{BB962C8B-B14F-4D97-AF65-F5344CB8AC3E}">
        <p14:creationId xmlns:p14="http://schemas.microsoft.com/office/powerpoint/2010/main" val="37917555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Experiment result</a:t>
            </a:r>
            <a:br>
              <a:rPr lang="en-US" dirty="0"/>
            </a:br>
            <a:r>
              <a:rPr lang="en-US" dirty="0"/>
              <a:t>	</a:t>
            </a:r>
            <a:r>
              <a:rPr lang="en-US" sz="4000" dirty="0"/>
              <a:t>Auto Labeling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18510" cy="40233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 </a:t>
            </a:r>
            <a:r>
              <a:rPr lang="en-US" sz="2400" dirty="0" err="1"/>
              <a:t>Để</a:t>
            </a:r>
            <a:r>
              <a:rPr lang="en-US" sz="2400" dirty="0"/>
              <a:t> </a:t>
            </a:r>
            <a:r>
              <a:rPr lang="en-US" sz="2400" dirty="0" err="1"/>
              <a:t>tìm</a:t>
            </a:r>
            <a:r>
              <a:rPr lang="en-US" sz="2400" dirty="0"/>
              <a:t> frame </a:t>
            </a:r>
            <a:r>
              <a:rPr lang="en-US" sz="2400" dirty="0" err="1"/>
              <a:t>kết</a:t>
            </a:r>
            <a:r>
              <a:rPr lang="en-US" sz="2400" dirty="0"/>
              <a:t> </a:t>
            </a:r>
            <a:r>
              <a:rPr lang="en-US" sz="2400" dirty="0" err="1"/>
              <a:t>thúc</a:t>
            </a:r>
            <a:r>
              <a:rPr lang="en-US" sz="2400" dirty="0"/>
              <a:t> action, </a:t>
            </a:r>
            <a:r>
              <a:rPr lang="en-US" sz="2400" dirty="0" err="1"/>
              <a:t>sử</a:t>
            </a:r>
            <a:r>
              <a:rPr lang="en-US" sz="2400" dirty="0"/>
              <a:t> </a:t>
            </a:r>
            <a:r>
              <a:rPr lang="en-US" sz="2400" dirty="0" err="1"/>
              <a:t>dụng</a:t>
            </a:r>
            <a:r>
              <a:rPr lang="en-US" sz="2400" dirty="0"/>
              <a:t> different rate: </a:t>
            </a:r>
          </a:p>
          <a:p>
            <a:pPr marL="0" indent="0">
              <a:buNone/>
            </a:pPr>
            <a:endParaRPr lang="en-US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 Nếu R &gt; 10% </a:t>
            </a:r>
            <a:r>
              <a:rPr lang="en-US" sz="2400" dirty="0" err="1"/>
              <a:t>thì</a:t>
            </a:r>
            <a:r>
              <a:rPr lang="en-US" sz="2400" dirty="0"/>
              <a:t> set frame </a:t>
            </a:r>
            <a:r>
              <a:rPr lang="en-US" sz="2400" dirty="0" err="1"/>
              <a:t>hiện</a:t>
            </a:r>
            <a:r>
              <a:rPr lang="en-US" sz="2400" dirty="0"/>
              <a:t> </a:t>
            </a:r>
            <a:r>
              <a:rPr lang="en-US" sz="2400" dirty="0" err="1"/>
              <a:t>tại</a:t>
            </a:r>
            <a:r>
              <a:rPr lang="en-US" sz="2400" dirty="0"/>
              <a:t> </a:t>
            </a:r>
            <a:r>
              <a:rPr lang="en-US" sz="2400" dirty="0" err="1"/>
              <a:t>là</a:t>
            </a:r>
            <a:r>
              <a:rPr lang="en-US" sz="2400" dirty="0"/>
              <a:t> </a:t>
            </a:r>
            <a:r>
              <a:rPr lang="en-US" sz="2400" dirty="0" err="1"/>
              <a:t>kết</a:t>
            </a:r>
            <a:r>
              <a:rPr lang="en-US" sz="2400" dirty="0"/>
              <a:t> </a:t>
            </a:r>
            <a:r>
              <a:rPr lang="en-US" sz="2400" dirty="0" err="1"/>
              <a:t>thúc</a:t>
            </a:r>
            <a:r>
              <a:rPr lang="en-US" sz="2400" dirty="0"/>
              <a:t> action.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 </a:t>
            </a:r>
            <a:r>
              <a:rPr lang="en-US" sz="2400" dirty="0" err="1"/>
              <a:t>Gán</a:t>
            </a:r>
            <a:r>
              <a:rPr lang="en-US" sz="2400" dirty="0"/>
              <a:t> </a:t>
            </a:r>
            <a:r>
              <a:rPr lang="en-US" sz="2400" dirty="0" err="1"/>
              <a:t>nhãn</a:t>
            </a:r>
            <a:r>
              <a:rPr lang="en-US" sz="2400" dirty="0"/>
              <a:t> </a:t>
            </a:r>
            <a:r>
              <a:rPr lang="en-US" sz="2400" dirty="0" err="1"/>
              <a:t>cho</a:t>
            </a:r>
            <a:r>
              <a:rPr lang="en-US" sz="2400" dirty="0"/>
              <a:t> </a:t>
            </a:r>
            <a:r>
              <a:rPr lang="en-US" sz="2400" dirty="0" err="1"/>
              <a:t>hành</a:t>
            </a:r>
            <a:r>
              <a:rPr lang="en-US" sz="2400" dirty="0"/>
              <a:t> </a:t>
            </a:r>
            <a:r>
              <a:rPr lang="en-US" sz="2400" dirty="0" err="1"/>
              <a:t>động</a:t>
            </a:r>
            <a:endParaRPr lang="en-US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 Reset </a:t>
            </a:r>
            <a:r>
              <a:rPr lang="en-US" sz="2400" dirty="0" err="1"/>
              <a:t>quá</a:t>
            </a:r>
            <a:r>
              <a:rPr lang="en-US" sz="2400" dirty="0"/>
              <a:t> </a:t>
            </a:r>
            <a:r>
              <a:rPr lang="en-US" sz="2400" dirty="0" err="1"/>
              <a:t>trình</a:t>
            </a:r>
            <a:r>
              <a:rPr lang="en-US" sz="2400" dirty="0"/>
              <a:t> </a:t>
            </a:r>
            <a:r>
              <a:rPr lang="en-US" sz="2400" dirty="0" err="1"/>
              <a:t>từ</a:t>
            </a:r>
            <a:r>
              <a:rPr lang="en-US" sz="2400" dirty="0"/>
              <a:t> </a:t>
            </a:r>
            <a:r>
              <a:rPr lang="en-US" sz="2400" dirty="0" err="1"/>
              <a:t>đầu</a:t>
            </a:r>
            <a:r>
              <a:rPr lang="en-US" sz="2400" dirty="0"/>
              <a:t> </a:t>
            </a:r>
            <a:r>
              <a:rPr lang="en-US" sz="2400" dirty="0" err="1"/>
              <a:t>sử</a:t>
            </a:r>
            <a:r>
              <a:rPr lang="en-US" sz="2400" dirty="0"/>
              <a:t> </a:t>
            </a:r>
            <a:r>
              <a:rPr lang="en-US" sz="2400" dirty="0" err="1"/>
              <a:t>dụng</a:t>
            </a:r>
            <a:r>
              <a:rPr lang="en-US" sz="2400" dirty="0"/>
              <a:t> (1/4) T frames (T = 100)</a:t>
            </a:r>
          </a:p>
        </p:txBody>
      </p:sp>
      <p:sp>
        <p:nvSpPr>
          <p:cNvPr id="5" name="Pentagon 4"/>
          <p:cNvSpPr/>
          <p:nvPr/>
        </p:nvSpPr>
        <p:spPr>
          <a:xfrm>
            <a:off x="1315453" y="1235243"/>
            <a:ext cx="485638" cy="288758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3455" y="2120581"/>
            <a:ext cx="5750207" cy="374851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5836" y="2281841"/>
            <a:ext cx="1600200" cy="666750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7DDA19-EB98-4D01-9540-D4E5F68E98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Feature-based Automated Multi-view Human Action: Box feature + Cloud feature</a:t>
            </a:r>
          </a:p>
        </p:txBody>
      </p:sp>
    </p:spTree>
    <p:extLst>
      <p:ext uri="{BB962C8B-B14F-4D97-AF65-F5344CB8AC3E}">
        <p14:creationId xmlns:p14="http://schemas.microsoft.com/office/powerpoint/2010/main" val="9354031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0" y="2181726"/>
            <a:ext cx="9631679" cy="3687368"/>
          </a:xfrm>
        </p:spPr>
        <p:txBody>
          <a:bodyPr>
            <a:normAutofit/>
          </a:bodyPr>
          <a:lstStyle/>
          <a:p>
            <a:r>
              <a:rPr lang="en-US" sz="2400" dirty="0"/>
              <a:t>Human action recognition </a:t>
            </a:r>
            <a:r>
              <a:rPr lang="en-US" sz="2400" dirty="0" err="1"/>
              <a:t>được</a:t>
            </a:r>
            <a:r>
              <a:rPr lang="en-US" sz="2400" dirty="0"/>
              <a:t> </a:t>
            </a:r>
            <a:r>
              <a:rPr lang="en-US" sz="2400" dirty="0" err="1"/>
              <a:t>ứng</a:t>
            </a:r>
            <a:r>
              <a:rPr lang="en-US" sz="2400" dirty="0"/>
              <a:t> dụng </a:t>
            </a:r>
            <a:r>
              <a:rPr lang="en-US" sz="2400" dirty="0" err="1"/>
              <a:t>trong</a:t>
            </a:r>
            <a:r>
              <a:rPr lang="en-US" sz="2400" dirty="0"/>
              <a:t> các </a:t>
            </a:r>
            <a:r>
              <a:rPr lang="en-US" sz="2400" dirty="0" err="1"/>
              <a:t>hệ</a:t>
            </a:r>
            <a:r>
              <a:rPr lang="en-US" sz="2400" dirty="0"/>
              <a:t> </a:t>
            </a:r>
            <a:r>
              <a:rPr lang="en-US" sz="2400" dirty="0" err="1"/>
              <a:t>thống</a:t>
            </a:r>
            <a:r>
              <a:rPr lang="en-US" sz="2400" dirty="0"/>
              <a:t> an </a:t>
            </a:r>
            <a:r>
              <a:rPr lang="en-US" sz="2400" dirty="0" err="1"/>
              <a:t>ninh</a:t>
            </a:r>
            <a:r>
              <a:rPr lang="en-US" sz="2400" dirty="0"/>
              <a:t> </a:t>
            </a:r>
            <a:r>
              <a:rPr lang="en-US" sz="2400" dirty="0" err="1"/>
              <a:t>và</a:t>
            </a:r>
            <a:r>
              <a:rPr lang="en-US" sz="2400" dirty="0"/>
              <a:t> </a:t>
            </a:r>
            <a:r>
              <a:rPr lang="en-US" sz="2400" dirty="0" err="1"/>
              <a:t>giám</a:t>
            </a:r>
            <a:r>
              <a:rPr lang="en-US" sz="2400" dirty="0"/>
              <a:t> </a:t>
            </a:r>
            <a:r>
              <a:rPr lang="en-US" sz="2400" dirty="0" err="1"/>
              <a:t>sát</a:t>
            </a:r>
            <a:r>
              <a:rPr lang="en-US" sz="2400" dirty="0"/>
              <a:t> </a:t>
            </a:r>
            <a:r>
              <a:rPr lang="en-US" sz="2400" dirty="0" err="1"/>
              <a:t>sức</a:t>
            </a:r>
            <a:r>
              <a:rPr lang="en-US" sz="2400" dirty="0"/>
              <a:t> </a:t>
            </a:r>
            <a:r>
              <a:rPr lang="en-US" sz="2400" dirty="0" err="1"/>
              <a:t>khỏe</a:t>
            </a:r>
            <a:r>
              <a:rPr lang="en-US" sz="2400" dirty="0"/>
              <a:t>, …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/>
              <a:t> Hot research </a:t>
            </a:r>
            <a:r>
              <a:rPr lang="en-US" sz="2400" dirty="0" err="1"/>
              <a:t>trong</a:t>
            </a:r>
            <a:r>
              <a:rPr lang="en-US" sz="2400" dirty="0"/>
              <a:t> computer vision</a:t>
            </a:r>
          </a:p>
          <a:p>
            <a:pPr marL="0" indent="0">
              <a:buNone/>
            </a:pPr>
            <a:r>
              <a:rPr lang="en-US" sz="2400" dirty="0"/>
              <a:t> </a:t>
            </a:r>
            <a:r>
              <a:rPr lang="en-US" sz="2400" dirty="0" err="1"/>
              <a:t>Hệ</a:t>
            </a:r>
            <a:r>
              <a:rPr lang="en-US" sz="2400" dirty="0"/>
              <a:t> </a:t>
            </a:r>
            <a:r>
              <a:rPr lang="en-US" sz="2400" dirty="0" err="1"/>
              <a:t>thống</a:t>
            </a:r>
            <a:r>
              <a:rPr lang="en-US" sz="2400" dirty="0"/>
              <a:t> </a:t>
            </a:r>
            <a:r>
              <a:rPr lang="en-US" sz="2400" dirty="0" err="1"/>
              <a:t>thực</a:t>
            </a:r>
            <a:r>
              <a:rPr lang="en-US" sz="2400" dirty="0"/>
              <a:t> </a:t>
            </a:r>
            <a:r>
              <a:rPr lang="en-US" sz="2400" dirty="0" err="1"/>
              <a:t>tế</a:t>
            </a:r>
            <a:r>
              <a:rPr lang="en-US" sz="2400" dirty="0"/>
              <a:t> cần: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i="1" dirty="0" err="1">
                <a:solidFill>
                  <a:schemeClr val="accent1"/>
                </a:solidFill>
              </a:rPr>
              <a:t>Tự</a:t>
            </a:r>
            <a:r>
              <a:rPr lang="en-US" sz="2400" i="1" dirty="0">
                <a:solidFill>
                  <a:schemeClr val="accent1"/>
                </a:solidFill>
              </a:rPr>
              <a:t> </a:t>
            </a:r>
            <a:r>
              <a:rPr lang="en-US" sz="2400" i="1" dirty="0" err="1">
                <a:solidFill>
                  <a:schemeClr val="accent1"/>
                </a:solidFill>
              </a:rPr>
              <a:t>động</a:t>
            </a:r>
            <a:r>
              <a:rPr lang="en-US" sz="2400" i="1" dirty="0">
                <a:solidFill>
                  <a:schemeClr val="accent1"/>
                </a:solidFill>
              </a:rPr>
              <a:t> </a:t>
            </a:r>
            <a:r>
              <a:rPr lang="en-US" sz="2400" dirty="0" err="1"/>
              <a:t>xác</a:t>
            </a:r>
            <a:r>
              <a:rPr lang="en-US" sz="2400" dirty="0"/>
              <a:t> </a:t>
            </a:r>
            <a:r>
              <a:rPr lang="en-US" sz="2400" dirty="0" err="1"/>
              <a:t>định</a:t>
            </a:r>
            <a:r>
              <a:rPr lang="en-US" sz="2400" dirty="0"/>
              <a:t> </a:t>
            </a:r>
            <a:r>
              <a:rPr lang="en-US" sz="2400" dirty="0" err="1"/>
              <a:t>được</a:t>
            </a:r>
            <a:r>
              <a:rPr lang="en-US" sz="2400" dirty="0"/>
              <a:t> các action </a:t>
            </a:r>
            <a:r>
              <a:rPr lang="en-US" sz="2400" dirty="0" err="1"/>
              <a:t>trong</a:t>
            </a:r>
            <a:r>
              <a:rPr lang="en-US" sz="2400" dirty="0"/>
              <a:t> video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err="1"/>
              <a:t>Hoạt</a:t>
            </a:r>
            <a:r>
              <a:rPr lang="en-US" sz="2400" dirty="0"/>
              <a:t> </a:t>
            </a:r>
            <a:r>
              <a:rPr lang="en-US" sz="2400" dirty="0" err="1"/>
              <a:t>động</a:t>
            </a:r>
            <a:r>
              <a:rPr lang="en-US" sz="2400" dirty="0"/>
              <a:t> </a:t>
            </a:r>
            <a:r>
              <a:rPr lang="en-US" sz="2400" dirty="0" err="1"/>
              <a:t>hiệu</a:t>
            </a:r>
            <a:r>
              <a:rPr lang="en-US" sz="2400" dirty="0"/>
              <a:t> </a:t>
            </a:r>
            <a:r>
              <a:rPr lang="en-US" sz="2400" dirty="0" err="1"/>
              <a:t>quả</a:t>
            </a:r>
            <a:r>
              <a:rPr lang="en-US" sz="2400" dirty="0"/>
              <a:t> </a:t>
            </a:r>
            <a:r>
              <a:rPr lang="en-US" sz="2400" dirty="0" err="1"/>
              <a:t>khi</a:t>
            </a:r>
            <a:r>
              <a:rPr lang="en-US" sz="2400" dirty="0"/>
              <a:t> </a:t>
            </a:r>
            <a:r>
              <a:rPr lang="en-US" sz="2400" dirty="0" err="1"/>
              <a:t>thay</a:t>
            </a:r>
            <a:r>
              <a:rPr lang="en-US" sz="2400" dirty="0"/>
              <a:t> đổi </a:t>
            </a:r>
            <a:r>
              <a:rPr lang="en-US" sz="2400" dirty="0" err="1"/>
              <a:t>môi</a:t>
            </a:r>
            <a:r>
              <a:rPr lang="en-US" sz="2400" dirty="0"/>
              <a:t> </a:t>
            </a:r>
            <a:r>
              <a:rPr lang="en-US" sz="2400" dirty="0" err="1"/>
              <a:t>trường</a:t>
            </a:r>
            <a:r>
              <a:rPr lang="en-US" sz="2400" dirty="0"/>
              <a:t> </a:t>
            </a:r>
            <a:r>
              <a:rPr lang="en-US" sz="2400" dirty="0" err="1"/>
              <a:t>và</a:t>
            </a:r>
            <a:r>
              <a:rPr lang="en-US" sz="2400" dirty="0"/>
              <a:t> view point</a:t>
            </a:r>
          </a:p>
          <a:p>
            <a:pPr marL="0" indent="0">
              <a:buNone/>
            </a:pPr>
            <a:r>
              <a:rPr lang="en-US" sz="2400" dirty="0"/>
              <a:t>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BBAEB7-2BB0-4EF1-A8BD-AB103E61DD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Feature-based Automated Multi-view Human Action: Box feature + Cloud feature</a:t>
            </a:r>
          </a:p>
        </p:txBody>
      </p:sp>
    </p:spTree>
    <p:extLst>
      <p:ext uri="{BB962C8B-B14F-4D97-AF65-F5344CB8AC3E}">
        <p14:creationId xmlns:p14="http://schemas.microsoft.com/office/powerpoint/2010/main" val="19702256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0" y="2181726"/>
            <a:ext cx="9631679" cy="3687368"/>
          </a:xfrm>
        </p:spPr>
        <p:txBody>
          <a:bodyPr>
            <a:normAutofit/>
          </a:bodyPr>
          <a:lstStyle/>
          <a:p>
            <a:r>
              <a:rPr lang="en-US" sz="2400" dirty="0" err="1"/>
              <a:t>Phương</a:t>
            </a:r>
            <a:r>
              <a:rPr lang="en-US" sz="2400" dirty="0"/>
              <a:t> </a:t>
            </a:r>
            <a:r>
              <a:rPr lang="en-US" sz="2400" dirty="0" err="1"/>
              <a:t>pháp</a:t>
            </a:r>
            <a:r>
              <a:rPr lang="en-US" sz="2400" dirty="0"/>
              <a:t> </a:t>
            </a:r>
            <a:r>
              <a:rPr lang="en-US" sz="2400" dirty="0" err="1"/>
              <a:t>nắm</a:t>
            </a:r>
            <a:r>
              <a:rPr lang="en-US" sz="2400" dirty="0"/>
              <a:t> </a:t>
            </a:r>
            <a:r>
              <a:rPr lang="en-US" sz="2400" dirty="0" err="1"/>
              <a:t>bắt</a:t>
            </a:r>
            <a:r>
              <a:rPr lang="en-US" sz="2400" dirty="0"/>
              <a:t> </a:t>
            </a:r>
            <a:r>
              <a:rPr lang="en-US" sz="2400" dirty="0" err="1"/>
              <a:t>thông</a:t>
            </a:r>
            <a:r>
              <a:rPr lang="en-US" sz="2400" dirty="0"/>
              <a:t> tin local </a:t>
            </a:r>
            <a:r>
              <a:rPr lang="en-US" sz="2400" dirty="0" err="1"/>
              <a:t>và</a:t>
            </a:r>
            <a:r>
              <a:rPr lang="en-US" sz="2400" dirty="0"/>
              <a:t> global temporal </a:t>
            </a:r>
            <a:r>
              <a:rPr lang="en-US" sz="2400" dirty="0" err="1"/>
              <a:t>để</a:t>
            </a:r>
            <a:r>
              <a:rPr lang="en-US" sz="2400" dirty="0"/>
              <a:t> </a:t>
            </a:r>
            <a:r>
              <a:rPr lang="en-US" sz="2400" dirty="0" err="1"/>
              <a:t>đưa</a:t>
            </a:r>
            <a:r>
              <a:rPr lang="en-US" sz="2400" dirty="0"/>
              <a:t> </a:t>
            </a:r>
            <a:r>
              <a:rPr lang="en-US" sz="2400" dirty="0" err="1"/>
              <a:t>ra</a:t>
            </a:r>
            <a:r>
              <a:rPr lang="en-US" sz="2400" dirty="0"/>
              <a:t> </a:t>
            </a:r>
            <a:r>
              <a:rPr lang="en-US" sz="2400" dirty="0" err="1"/>
              <a:t>sự</a:t>
            </a:r>
            <a:r>
              <a:rPr lang="en-US" sz="2400" dirty="0"/>
              <a:t> </a:t>
            </a:r>
            <a:r>
              <a:rPr lang="en-US" sz="2400" dirty="0" err="1"/>
              <a:t>phân</a:t>
            </a:r>
            <a:r>
              <a:rPr lang="en-US" sz="2400" dirty="0"/>
              <a:t> </a:t>
            </a:r>
            <a:r>
              <a:rPr lang="en-US" sz="2400" dirty="0" err="1"/>
              <a:t>bố</a:t>
            </a:r>
            <a:r>
              <a:rPr lang="en-US" sz="2400" dirty="0"/>
              <a:t> của interesting points</a:t>
            </a:r>
          </a:p>
          <a:p>
            <a:endParaRPr lang="en-US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 </a:t>
            </a:r>
            <a:r>
              <a:rPr lang="en-US" sz="2400" dirty="0" err="1"/>
              <a:t>Gán</a:t>
            </a:r>
            <a:r>
              <a:rPr lang="en-US" sz="2400" dirty="0"/>
              <a:t> </a:t>
            </a:r>
            <a:r>
              <a:rPr lang="en-US" sz="2400" dirty="0" err="1"/>
              <a:t>nhãn</a:t>
            </a:r>
            <a:r>
              <a:rPr lang="en-US" sz="2400" dirty="0"/>
              <a:t> </a:t>
            </a:r>
            <a:r>
              <a:rPr lang="en-US" sz="2400" dirty="0" err="1"/>
              <a:t>thời</a:t>
            </a:r>
            <a:r>
              <a:rPr lang="en-US" sz="2400" dirty="0"/>
              <a:t> </a:t>
            </a:r>
            <a:r>
              <a:rPr lang="en-US" sz="2400" dirty="0" err="1"/>
              <a:t>điểm</a:t>
            </a:r>
            <a:r>
              <a:rPr lang="en-US" sz="2400" dirty="0"/>
              <a:t> </a:t>
            </a:r>
            <a:r>
              <a:rPr lang="en-US" sz="2400" dirty="0" err="1"/>
              <a:t>bắt</a:t>
            </a:r>
            <a:r>
              <a:rPr lang="en-US" sz="2400" dirty="0"/>
              <a:t> </a:t>
            </a:r>
            <a:r>
              <a:rPr lang="en-US" sz="2400" dirty="0" err="1"/>
              <a:t>đầu</a:t>
            </a:r>
            <a:r>
              <a:rPr lang="en-US" sz="2400" dirty="0"/>
              <a:t> </a:t>
            </a:r>
            <a:r>
              <a:rPr lang="en-US" sz="2400" dirty="0" err="1"/>
              <a:t>và</a:t>
            </a:r>
            <a:r>
              <a:rPr lang="en-US" sz="2400" dirty="0"/>
              <a:t> </a:t>
            </a:r>
            <a:r>
              <a:rPr lang="en-US" sz="2400" dirty="0" err="1"/>
              <a:t>kết</a:t>
            </a:r>
            <a:r>
              <a:rPr lang="en-US" sz="2400" dirty="0"/>
              <a:t> </a:t>
            </a:r>
            <a:r>
              <a:rPr lang="en-US" sz="2400" dirty="0" err="1"/>
              <a:t>thúc</a:t>
            </a:r>
            <a:r>
              <a:rPr lang="en-US" sz="2400" dirty="0"/>
              <a:t> </a:t>
            </a:r>
            <a:r>
              <a:rPr lang="en-US" sz="2400" dirty="0" err="1"/>
              <a:t>chuỗi</a:t>
            </a:r>
            <a:r>
              <a:rPr lang="en-US" sz="2400" dirty="0"/>
              <a:t> action </a:t>
            </a:r>
            <a:r>
              <a:rPr lang="en-US" sz="2400" dirty="0" err="1"/>
              <a:t>một</a:t>
            </a:r>
            <a:r>
              <a:rPr lang="en-US" sz="2400" dirty="0"/>
              <a:t> </a:t>
            </a:r>
            <a:r>
              <a:rPr lang="en-US" sz="2400" dirty="0" err="1"/>
              <a:t>cách</a:t>
            </a:r>
            <a:r>
              <a:rPr lang="en-US" sz="2400" dirty="0"/>
              <a:t> </a:t>
            </a:r>
            <a:r>
              <a:rPr lang="en-US" sz="2400" dirty="0" err="1"/>
              <a:t>tự</a:t>
            </a:r>
            <a:r>
              <a:rPr lang="en-US" sz="2400" dirty="0"/>
              <a:t> </a:t>
            </a:r>
            <a:r>
              <a:rPr lang="en-US" sz="2400" dirty="0" err="1"/>
              <a:t>động</a:t>
            </a:r>
            <a:endParaRPr lang="en-US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 </a:t>
            </a:r>
            <a:r>
              <a:rPr lang="en-US" sz="2400" dirty="0" err="1"/>
              <a:t>Sử</a:t>
            </a:r>
            <a:r>
              <a:rPr lang="en-US" sz="2400" dirty="0"/>
              <a:t> dụng interesting points </a:t>
            </a:r>
            <a:r>
              <a:rPr lang="en-US" sz="2400" dirty="0" err="1"/>
              <a:t>để</a:t>
            </a:r>
            <a:r>
              <a:rPr lang="en-US" sz="2400" dirty="0"/>
              <a:t> </a:t>
            </a:r>
            <a:r>
              <a:rPr lang="en-US" sz="2400" dirty="0" err="1"/>
              <a:t>xác</a:t>
            </a:r>
            <a:r>
              <a:rPr lang="en-US" sz="2400" dirty="0"/>
              <a:t> </a:t>
            </a:r>
            <a:r>
              <a:rPr lang="en-US" sz="2400" dirty="0" err="1"/>
              <a:t>định</a:t>
            </a:r>
            <a:r>
              <a:rPr lang="en-US" sz="2400" dirty="0"/>
              <a:t> các motion </a:t>
            </a:r>
            <a:r>
              <a:rPr lang="en-US" sz="2400" dirty="0" err="1"/>
              <a:t>nên</a:t>
            </a:r>
            <a:r>
              <a:rPr lang="en-US" sz="2400" dirty="0"/>
              <a:t> chi </a:t>
            </a:r>
            <a:r>
              <a:rPr lang="en-US" sz="2400" dirty="0" err="1"/>
              <a:t>phí</a:t>
            </a:r>
            <a:r>
              <a:rPr lang="en-US" sz="2400" dirty="0"/>
              <a:t> </a:t>
            </a:r>
            <a:r>
              <a:rPr lang="en-US" sz="2400" dirty="0" err="1"/>
              <a:t>tính</a:t>
            </a:r>
            <a:r>
              <a:rPr lang="en-US" sz="2400" dirty="0"/>
              <a:t> </a:t>
            </a:r>
            <a:r>
              <a:rPr lang="en-US" sz="2400" dirty="0" err="1"/>
              <a:t>toán</a:t>
            </a:r>
            <a:r>
              <a:rPr lang="en-US" sz="2400" dirty="0"/>
              <a:t> </a:t>
            </a:r>
            <a:r>
              <a:rPr lang="en-US" sz="2400" dirty="0" err="1"/>
              <a:t>thấp</a:t>
            </a:r>
            <a:endParaRPr lang="en-US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 </a:t>
            </a:r>
            <a:r>
              <a:rPr lang="en-US" sz="2400" dirty="0" err="1"/>
              <a:t>Áp</a:t>
            </a:r>
            <a:r>
              <a:rPr lang="en-US" sz="2400" dirty="0"/>
              <a:t> dụng view-invariant feature </a:t>
            </a:r>
            <a:r>
              <a:rPr lang="en-US" sz="2400" dirty="0" err="1"/>
              <a:t>để</a:t>
            </a:r>
            <a:r>
              <a:rPr lang="en-US" sz="2400" dirty="0"/>
              <a:t> </a:t>
            </a:r>
            <a:r>
              <a:rPr lang="en-US" sz="2400" dirty="0" err="1"/>
              <a:t>định</a:t>
            </a:r>
            <a:r>
              <a:rPr lang="en-US" sz="2400" dirty="0"/>
              <a:t> </a:t>
            </a:r>
            <a:r>
              <a:rPr lang="en-US" sz="2400" dirty="0" err="1"/>
              <a:t>vị</a:t>
            </a:r>
            <a:r>
              <a:rPr lang="en-US" sz="2400" dirty="0"/>
              <a:t> action </a:t>
            </a:r>
            <a:r>
              <a:rPr lang="en-US" sz="2400" dirty="0" err="1"/>
              <a:t>trong</a:t>
            </a:r>
            <a:r>
              <a:rPr lang="en-US" sz="2400" dirty="0"/>
              <a:t> multi-view do </a:t>
            </a:r>
            <a:r>
              <a:rPr lang="en-US" sz="2400" dirty="0" err="1"/>
              <a:t>đó</a:t>
            </a:r>
            <a:r>
              <a:rPr lang="en-US" sz="2400" dirty="0"/>
              <a:t> không </a:t>
            </a:r>
            <a:r>
              <a:rPr lang="en-US" sz="2400" dirty="0" err="1"/>
              <a:t>bị</a:t>
            </a:r>
            <a:r>
              <a:rPr lang="en-US" sz="2400" dirty="0"/>
              <a:t> </a:t>
            </a:r>
            <a:r>
              <a:rPr lang="en-US" sz="2400" dirty="0" err="1"/>
              <a:t>ảnh</a:t>
            </a:r>
            <a:r>
              <a:rPr lang="en-US" sz="2400" dirty="0"/>
              <a:t> </a:t>
            </a:r>
            <a:r>
              <a:rPr lang="en-US" sz="2400" dirty="0" err="1"/>
              <a:t>hưởng</a:t>
            </a:r>
            <a:r>
              <a:rPr lang="en-US" sz="2400" dirty="0"/>
              <a:t> </a:t>
            </a:r>
            <a:r>
              <a:rPr lang="en-US" sz="2400" dirty="0" err="1"/>
              <a:t>khi</a:t>
            </a:r>
            <a:r>
              <a:rPr lang="en-US" sz="2400" dirty="0"/>
              <a:t> view </a:t>
            </a:r>
            <a:r>
              <a:rPr lang="en-US" sz="2400" dirty="0" err="1"/>
              <a:t>thay</a:t>
            </a:r>
            <a:r>
              <a:rPr lang="en-US" sz="2400" dirty="0"/>
              <a:t> đổi</a:t>
            </a:r>
          </a:p>
          <a:p>
            <a:pPr marL="0" indent="0">
              <a:buNone/>
            </a:pPr>
            <a:r>
              <a:rPr lang="en-US" sz="2400" dirty="0"/>
              <a:t> 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7A44A9-F9F2-44BC-BFE9-7F41D5AFA5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Feature-based Automated Multi-view Human Action: Box feature + Cloud feature</a:t>
            </a:r>
          </a:p>
        </p:txBody>
      </p:sp>
    </p:spTree>
    <p:extLst>
      <p:ext uri="{BB962C8B-B14F-4D97-AF65-F5344CB8AC3E}">
        <p14:creationId xmlns:p14="http://schemas.microsoft.com/office/powerpoint/2010/main" val="11804757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852363" y="2026228"/>
            <a:ext cx="5051492" cy="344653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038836" y="5678567"/>
            <a:ext cx="2678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System Overview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86FD33B-7646-44D5-91EE-563BAD17EE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Feature-based Automated Multi-view Human Action: Box feature + Cloud feature</a:t>
            </a:r>
          </a:p>
        </p:txBody>
      </p:sp>
    </p:spTree>
    <p:extLst>
      <p:ext uri="{BB962C8B-B14F-4D97-AF65-F5344CB8AC3E}">
        <p14:creationId xmlns:p14="http://schemas.microsoft.com/office/powerpoint/2010/main" val="32395970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Related work</a:t>
            </a:r>
            <a:br>
              <a:rPr lang="en-US" dirty="0"/>
            </a:br>
            <a:r>
              <a:rPr lang="en-US" dirty="0"/>
              <a:t>	</a:t>
            </a:r>
            <a:r>
              <a:rPr lang="en-US" sz="4000" dirty="0"/>
              <a:t>Các </a:t>
            </a:r>
            <a:r>
              <a:rPr lang="en-US" sz="4000" dirty="0" err="1"/>
              <a:t>phương</a:t>
            </a:r>
            <a:r>
              <a:rPr lang="en-US" sz="4000" dirty="0"/>
              <a:t> </a:t>
            </a:r>
            <a:r>
              <a:rPr lang="en-US" sz="4000" dirty="0" err="1"/>
              <a:t>pháp</a:t>
            </a:r>
            <a:r>
              <a:rPr lang="en-US" sz="4000" dirty="0"/>
              <a:t> </a:t>
            </a:r>
            <a:r>
              <a:rPr lang="en-US" sz="4000" dirty="0" err="1"/>
              <a:t>cổ</a:t>
            </a:r>
            <a:r>
              <a:rPr lang="en-US" sz="4000" dirty="0"/>
              <a:t> </a:t>
            </a:r>
            <a:r>
              <a:rPr lang="en-US" sz="4000" dirty="0" err="1"/>
              <a:t>điển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5454" y="2021305"/>
            <a:ext cx="9840226" cy="4299283"/>
          </a:xfrm>
        </p:spPr>
        <p:txBody>
          <a:bodyPr>
            <a:noAutofit/>
          </a:bodyPr>
          <a:lstStyle/>
          <a:p>
            <a:pPr marL="384048" lvl="2" indent="0">
              <a:lnSpc>
                <a:spcPct val="150000"/>
              </a:lnSpc>
              <a:buNone/>
            </a:pPr>
            <a:r>
              <a:rPr lang="en-US" sz="2400" dirty="0" err="1"/>
              <a:t>Dựa</a:t>
            </a:r>
            <a:r>
              <a:rPr lang="en-US" sz="2400" dirty="0"/>
              <a:t> </a:t>
            </a:r>
            <a:r>
              <a:rPr lang="en-US" sz="2400" dirty="0" err="1"/>
              <a:t>trên</a:t>
            </a:r>
            <a:r>
              <a:rPr lang="en-US" sz="2400" dirty="0"/>
              <a:t> optical flow, tracking, </a:t>
            </a:r>
            <a:r>
              <a:rPr lang="en-US" sz="2400" dirty="0" err="1"/>
              <a:t>spatio</a:t>
            </a:r>
            <a:r>
              <a:rPr lang="en-US" sz="2400" dirty="0"/>
              <a:t>-temporal shape template</a:t>
            </a:r>
          </a:p>
          <a:p>
            <a:pPr lvl="2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/>
              <a:t> </a:t>
            </a:r>
            <a:r>
              <a:rPr lang="en-US" sz="2400" dirty="0" err="1"/>
              <a:t>Vấn</a:t>
            </a:r>
            <a:r>
              <a:rPr lang="en-US" sz="2400" dirty="0"/>
              <a:t> </a:t>
            </a:r>
            <a:r>
              <a:rPr lang="en-US" sz="2400" dirty="0" err="1"/>
              <a:t>đề</a:t>
            </a:r>
            <a:r>
              <a:rPr lang="en-US" sz="2400" dirty="0"/>
              <a:t> </a:t>
            </a:r>
            <a:r>
              <a:rPr lang="en-US" sz="2400" dirty="0" err="1"/>
              <a:t>với</a:t>
            </a:r>
            <a:r>
              <a:rPr lang="en-US" sz="2400" dirty="0"/>
              <a:t> noise</a:t>
            </a:r>
          </a:p>
          <a:p>
            <a:pPr lvl="3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3D SIFT</a:t>
            </a:r>
          </a:p>
          <a:p>
            <a:pPr lvl="3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dirty="0" err="1"/>
              <a:t>Spatio</a:t>
            </a:r>
            <a:r>
              <a:rPr lang="en-US" sz="2400" dirty="0"/>
              <a:t>-temporal domain - Willems et al (</a:t>
            </a:r>
            <a:r>
              <a:rPr lang="en-US" sz="2400" dirty="0" err="1"/>
              <a:t>mở</a:t>
            </a:r>
            <a:r>
              <a:rPr lang="en-US" sz="2400" dirty="0"/>
              <a:t> </a:t>
            </a:r>
            <a:r>
              <a:rPr lang="en-US" sz="2400" dirty="0" err="1"/>
              <a:t>rộng</a:t>
            </a:r>
            <a:r>
              <a:rPr lang="en-US" sz="2400" dirty="0"/>
              <a:t> của SURF)</a:t>
            </a:r>
          </a:p>
          <a:p>
            <a:pPr lvl="3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Sparse </a:t>
            </a:r>
            <a:r>
              <a:rPr lang="en-US" sz="2400" dirty="0" err="1"/>
              <a:t>spatio</a:t>
            </a:r>
            <a:r>
              <a:rPr lang="en-US" sz="2400" dirty="0"/>
              <a:t>-temporal features - </a:t>
            </a:r>
            <a:r>
              <a:rPr lang="da-DK" sz="2400" dirty="0"/>
              <a:t>Schuldt et al. Và Dollar et al.</a:t>
            </a:r>
          </a:p>
          <a:p>
            <a:pPr lvl="3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3D </a:t>
            </a:r>
            <a:r>
              <a:rPr lang="en-US" sz="2400" dirty="0" err="1"/>
              <a:t>spatio</a:t>
            </a:r>
            <a:r>
              <a:rPr lang="en-US" sz="2400" dirty="0"/>
              <a:t>-temporal interest points - </a:t>
            </a:r>
            <a:r>
              <a:rPr lang="en-US" sz="2400" dirty="0" err="1"/>
              <a:t>Schuldt</a:t>
            </a:r>
            <a:r>
              <a:rPr lang="en-US" sz="2400" dirty="0"/>
              <a:t> et al.</a:t>
            </a:r>
          </a:p>
          <a:p>
            <a:pPr lvl="3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a-DK" sz="2400" dirty="0"/>
              <a:t>Bag-of-words (BOW) approach - </a:t>
            </a:r>
            <a:r>
              <a:rPr lang="en-US" sz="2400" dirty="0" err="1"/>
              <a:t>Schuldt</a:t>
            </a:r>
            <a:r>
              <a:rPr lang="en-US" sz="2400" dirty="0"/>
              <a:t> et al.</a:t>
            </a:r>
          </a:p>
          <a:p>
            <a:pPr lvl="3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Bags-of-features - </a:t>
            </a:r>
            <a:r>
              <a:rPr lang="en-US" sz="2400" dirty="0" err="1"/>
              <a:t>Niebles</a:t>
            </a:r>
            <a:r>
              <a:rPr lang="en-US" sz="2400" dirty="0"/>
              <a:t> and </a:t>
            </a:r>
            <a:r>
              <a:rPr lang="en-US" sz="2400" dirty="0" err="1"/>
              <a:t>Fei-Fei</a:t>
            </a:r>
            <a:endParaRPr lang="da-DK" sz="2400" dirty="0"/>
          </a:p>
          <a:p>
            <a:pPr marL="384048" lvl="2" indent="0">
              <a:buNone/>
            </a:pPr>
            <a:endParaRPr lang="en-US" sz="2400" dirty="0"/>
          </a:p>
          <a:p>
            <a:pPr marL="384048" lvl="2" indent="0">
              <a:buNone/>
            </a:pPr>
            <a:endParaRPr lang="en-US" sz="2400" dirty="0">
              <a:hlinkClick r:id="rId3"/>
            </a:endParaRPr>
          </a:p>
          <a:p>
            <a:pPr marL="201168" lvl="1" indent="0">
              <a:buNone/>
            </a:pPr>
            <a:endParaRPr lang="en-US" sz="2400" dirty="0"/>
          </a:p>
        </p:txBody>
      </p:sp>
      <p:sp>
        <p:nvSpPr>
          <p:cNvPr id="5" name="Pentagon 4"/>
          <p:cNvSpPr/>
          <p:nvPr/>
        </p:nvSpPr>
        <p:spPr>
          <a:xfrm>
            <a:off x="1315453" y="1235243"/>
            <a:ext cx="485638" cy="288758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894363-0E9F-484C-92BA-7C43491095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Feature-based Automated Multi-view Human Action: Box feature + Cloud feature</a:t>
            </a:r>
          </a:p>
        </p:txBody>
      </p:sp>
    </p:spTree>
    <p:extLst>
      <p:ext uri="{BB962C8B-B14F-4D97-AF65-F5344CB8AC3E}">
        <p14:creationId xmlns:p14="http://schemas.microsoft.com/office/powerpoint/2010/main" val="5213696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Related work</a:t>
            </a:r>
            <a:br>
              <a:rPr lang="en-US" dirty="0"/>
            </a:br>
            <a:r>
              <a:rPr lang="en-US" dirty="0"/>
              <a:t>	</a:t>
            </a:r>
            <a:r>
              <a:rPr lang="en-US" sz="4000" dirty="0"/>
              <a:t>Các </a:t>
            </a:r>
            <a:r>
              <a:rPr lang="en-US" sz="4000" dirty="0" err="1"/>
              <a:t>phương</a:t>
            </a:r>
            <a:r>
              <a:rPr lang="en-US" sz="4000" dirty="0"/>
              <a:t> </a:t>
            </a:r>
            <a:r>
              <a:rPr lang="en-US" sz="4000" dirty="0" err="1"/>
              <a:t>hiện</a:t>
            </a:r>
            <a:r>
              <a:rPr lang="en-US" sz="4000" dirty="0"/>
              <a:t> </a:t>
            </a:r>
            <a:r>
              <a:rPr lang="en-US" sz="4000" dirty="0" err="1"/>
              <a:t>đại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>
              <a:buFont typeface="Wingdings" panose="05000000000000000000" pitchFamily="2" charset="2"/>
              <a:buChar char="Ø"/>
            </a:pPr>
            <a:r>
              <a:rPr lang="en-US" sz="2400" dirty="0"/>
              <a:t> </a:t>
            </a:r>
            <a:r>
              <a:rPr lang="en-US" sz="2400" dirty="0" err="1"/>
              <a:t>Giải</a:t>
            </a:r>
            <a:r>
              <a:rPr lang="en-US" sz="2400" dirty="0"/>
              <a:t> </a:t>
            </a:r>
            <a:r>
              <a:rPr lang="en-US" sz="2400" dirty="0" err="1"/>
              <a:t>quyết</a:t>
            </a:r>
            <a:r>
              <a:rPr lang="en-US" sz="2400" dirty="0"/>
              <a:t> noise (do camera không </a:t>
            </a:r>
            <a:r>
              <a:rPr lang="en-US" sz="2400" dirty="0" err="1"/>
              <a:t>cố</a:t>
            </a:r>
            <a:r>
              <a:rPr lang="en-US" sz="2400" dirty="0"/>
              <a:t> </a:t>
            </a:r>
            <a:r>
              <a:rPr lang="en-US" sz="2400" dirty="0" err="1"/>
              <a:t>định</a:t>
            </a:r>
            <a:r>
              <a:rPr lang="en-US" sz="2400" dirty="0"/>
              <a:t>, </a:t>
            </a:r>
            <a:r>
              <a:rPr lang="en-US" sz="2400" dirty="0" err="1"/>
              <a:t>occlution</a:t>
            </a:r>
            <a:r>
              <a:rPr lang="en-US" sz="2400" dirty="0"/>
              <a:t>, …) </a:t>
            </a:r>
            <a:r>
              <a:rPr lang="en-US" sz="2400" dirty="0" err="1"/>
              <a:t>và</a:t>
            </a:r>
            <a:r>
              <a:rPr lang="en-US" sz="2400" dirty="0"/>
              <a:t> multi-view</a:t>
            </a:r>
          </a:p>
          <a:p>
            <a:pPr marL="384048" lvl="2" indent="0">
              <a:buNone/>
            </a:pPr>
            <a:endParaRPr lang="en-US" sz="2400" dirty="0"/>
          </a:p>
          <a:p>
            <a:pPr marL="384048" lvl="2" indent="0">
              <a:buNone/>
            </a:pPr>
            <a:endParaRPr lang="en-US" sz="2400" dirty="0"/>
          </a:p>
          <a:p>
            <a:pPr marL="384048" lvl="2" indent="0">
              <a:buNone/>
            </a:pPr>
            <a:endParaRPr lang="en-US" sz="2400" dirty="0">
              <a:hlinkClick r:id="rId3"/>
            </a:endParaRPr>
          </a:p>
          <a:p>
            <a:pPr marL="201168" lvl="1" indent="0">
              <a:buNone/>
            </a:pPr>
            <a:endParaRPr lang="en-US" dirty="0"/>
          </a:p>
        </p:txBody>
      </p:sp>
      <p:sp>
        <p:nvSpPr>
          <p:cNvPr id="5" name="Pentagon 4"/>
          <p:cNvSpPr/>
          <p:nvPr/>
        </p:nvSpPr>
        <p:spPr>
          <a:xfrm>
            <a:off x="1315453" y="1235243"/>
            <a:ext cx="485638" cy="288758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8755426"/>
              </p:ext>
            </p:extLst>
          </p:nvPr>
        </p:nvGraphicFramePr>
        <p:xfrm>
          <a:off x="1801090" y="2520755"/>
          <a:ext cx="8389390" cy="2773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94695">
                  <a:extLst>
                    <a:ext uri="{9D8B030D-6E8A-4147-A177-3AD203B41FA5}">
                      <a16:colId xmlns:a16="http://schemas.microsoft.com/office/drawing/2014/main" val="3612150230"/>
                    </a:ext>
                  </a:extLst>
                </a:gridCol>
                <a:gridCol w="4194695">
                  <a:extLst>
                    <a:ext uri="{9D8B030D-6E8A-4147-A177-3AD203B41FA5}">
                      <a16:colId xmlns:a16="http://schemas.microsoft.com/office/drawing/2014/main" val="992558697"/>
                    </a:ext>
                  </a:extLst>
                </a:gridCol>
              </a:tblGrid>
              <a:tr h="2596677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2200" dirty="0" err="1"/>
                        <a:t>Mở</a:t>
                      </a:r>
                      <a:r>
                        <a:rPr lang="en-US" sz="2200" baseline="0" dirty="0"/>
                        <a:t> </a:t>
                      </a:r>
                      <a:r>
                        <a:rPr lang="en-US" sz="2200" baseline="0" dirty="0" err="1"/>
                        <a:t>rộng</a:t>
                      </a:r>
                      <a:r>
                        <a:rPr lang="en-US" sz="2200" baseline="0" dirty="0"/>
                        <a:t> </a:t>
                      </a:r>
                      <a:r>
                        <a:rPr lang="en-US" sz="2200" baseline="0" dirty="0" err="1"/>
                        <a:t>phương</a:t>
                      </a:r>
                      <a:r>
                        <a:rPr lang="en-US" sz="2200" baseline="0" dirty="0"/>
                        <a:t> </a:t>
                      </a:r>
                      <a:r>
                        <a:rPr lang="en-US" sz="2200" baseline="0" dirty="0" err="1"/>
                        <a:t>pháp</a:t>
                      </a:r>
                      <a:r>
                        <a:rPr lang="en-US" sz="2200" baseline="0" dirty="0"/>
                        <a:t> </a:t>
                      </a:r>
                      <a:r>
                        <a:rPr lang="en-US" sz="2200" baseline="0" dirty="0" err="1"/>
                        <a:t>cho</a:t>
                      </a:r>
                      <a:r>
                        <a:rPr lang="en-US" sz="2200" baseline="0" dirty="0"/>
                        <a:t> single view </a:t>
                      </a:r>
                      <a:r>
                        <a:rPr lang="en-US" sz="2200" baseline="0" dirty="0" err="1"/>
                        <a:t>đối</a:t>
                      </a:r>
                      <a:r>
                        <a:rPr lang="en-US" sz="2200" baseline="0" dirty="0"/>
                        <a:t> </a:t>
                      </a:r>
                      <a:r>
                        <a:rPr lang="en-US" sz="2200" baseline="0" dirty="0" err="1"/>
                        <a:t>với</a:t>
                      </a:r>
                      <a:r>
                        <a:rPr lang="en-US" sz="2200" baseline="0" dirty="0"/>
                        <a:t> multi-view</a:t>
                      </a:r>
                      <a:endParaRPr lang="en-US" sz="2200" dirty="0"/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200" dirty="0"/>
                        <a:t>Train </a:t>
                      </a:r>
                      <a:r>
                        <a:rPr lang="en-US" sz="2200" dirty="0" err="1"/>
                        <a:t>một</a:t>
                      </a:r>
                      <a:r>
                        <a:rPr lang="en-US" sz="2200" dirty="0"/>
                        <a:t> </a:t>
                      </a:r>
                      <a:r>
                        <a:rPr lang="en-US" sz="2200" dirty="0" err="1"/>
                        <a:t>bộ</a:t>
                      </a:r>
                      <a:r>
                        <a:rPr lang="en-US" sz="2200" baseline="0" dirty="0"/>
                        <a:t> </a:t>
                      </a:r>
                      <a:r>
                        <a:rPr lang="en-US" sz="2200" baseline="0" dirty="0" err="1"/>
                        <a:t>phân</a:t>
                      </a:r>
                      <a:r>
                        <a:rPr lang="en-US" sz="2200" baseline="0" dirty="0"/>
                        <a:t> </a:t>
                      </a:r>
                      <a:r>
                        <a:rPr lang="en-US" sz="2200" baseline="0" dirty="0" err="1"/>
                        <a:t>lớp</a:t>
                      </a:r>
                      <a:r>
                        <a:rPr lang="en-US" sz="2200" baseline="0" dirty="0"/>
                        <a:t> </a:t>
                      </a:r>
                      <a:r>
                        <a:rPr lang="en-US" sz="2200" baseline="0" dirty="0" err="1"/>
                        <a:t>cho</a:t>
                      </a:r>
                      <a:r>
                        <a:rPr lang="en-US" sz="2200" baseline="0" dirty="0"/>
                        <a:t> </a:t>
                      </a:r>
                      <a:r>
                        <a:rPr lang="en-US" sz="2200" baseline="0" dirty="0" err="1"/>
                        <a:t>toàn</a:t>
                      </a:r>
                      <a:r>
                        <a:rPr lang="en-US" sz="2200" baseline="0" dirty="0"/>
                        <a:t> </a:t>
                      </a:r>
                      <a:r>
                        <a:rPr lang="en-US" sz="2200" baseline="0" dirty="0" err="1"/>
                        <a:t>bộ</a:t>
                      </a:r>
                      <a:r>
                        <a:rPr lang="en-US" sz="2200" baseline="0" dirty="0"/>
                        <a:t> các view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200" baseline="0" dirty="0"/>
                        <a:t>Train </a:t>
                      </a:r>
                      <a:r>
                        <a:rPr lang="en-US" sz="2200" baseline="0" dirty="0" err="1"/>
                        <a:t>độc</a:t>
                      </a:r>
                      <a:r>
                        <a:rPr lang="en-US" sz="2200" baseline="0" dirty="0"/>
                        <a:t> </a:t>
                      </a:r>
                      <a:r>
                        <a:rPr lang="en-US" sz="2200" baseline="0" dirty="0" err="1"/>
                        <a:t>lập</a:t>
                      </a:r>
                      <a:r>
                        <a:rPr lang="en-US" sz="2200" baseline="0" dirty="0"/>
                        <a:t> </a:t>
                      </a:r>
                      <a:r>
                        <a:rPr lang="en-US" sz="2200" baseline="0" dirty="0" err="1"/>
                        <a:t>mỗi</a:t>
                      </a:r>
                      <a:r>
                        <a:rPr lang="en-US" sz="2200" baseline="0" dirty="0"/>
                        <a:t> </a:t>
                      </a:r>
                      <a:r>
                        <a:rPr lang="en-US" sz="2200" baseline="0" dirty="0" err="1"/>
                        <a:t>bộ</a:t>
                      </a:r>
                      <a:r>
                        <a:rPr lang="en-US" sz="2200" baseline="0" dirty="0"/>
                        <a:t> </a:t>
                      </a:r>
                      <a:r>
                        <a:rPr lang="en-US" sz="2200" baseline="0" dirty="0" err="1"/>
                        <a:t>phân</a:t>
                      </a:r>
                      <a:r>
                        <a:rPr lang="en-US" sz="2200" baseline="0" dirty="0"/>
                        <a:t> </a:t>
                      </a:r>
                      <a:r>
                        <a:rPr lang="en-US" sz="2200" baseline="0" dirty="0" err="1"/>
                        <a:t>lớp</a:t>
                      </a:r>
                      <a:r>
                        <a:rPr lang="en-US" sz="2200" baseline="0" dirty="0"/>
                        <a:t> </a:t>
                      </a:r>
                      <a:r>
                        <a:rPr lang="en-US" sz="2200" baseline="0" dirty="0" err="1"/>
                        <a:t>với</a:t>
                      </a:r>
                      <a:r>
                        <a:rPr lang="en-US" sz="2200" baseline="0" dirty="0"/>
                        <a:t> </a:t>
                      </a:r>
                      <a:r>
                        <a:rPr lang="en-US" sz="2200" baseline="0" dirty="0" err="1"/>
                        <a:t>một</a:t>
                      </a:r>
                      <a:r>
                        <a:rPr lang="en-US" sz="2200" baseline="0" dirty="0"/>
                        <a:t> view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sz="22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2200" dirty="0"/>
                        <a:t>Motion history </a:t>
                      </a:r>
                      <a:r>
                        <a:rPr lang="en-US" sz="2200" dirty="0" err="1"/>
                        <a:t>và</a:t>
                      </a:r>
                      <a:r>
                        <a:rPr lang="en-US" sz="2200" dirty="0"/>
                        <a:t> motion energy images - Lu et al.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200" dirty="0" err="1"/>
                        <a:t>Sinh</a:t>
                      </a:r>
                      <a:r>
                        <a:rPr lang="en-US" sz="2200" dirty="0"/>
                        <a:t> 3D/ 2D body gestures </a:t>
                      </a:r>
                      <a:r>
                        <a:rPr lang="en-US" sz="2200" dirty="0" err="1"/>
                        <a:t>từ</a:t>
                      </a:r>
                      <a:r>
                        <a:rPr lang="en-US" sz="2200" dirty="0"/>
                        <a:t> multi-view datasets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200" dirty="0"/>
                        <a:t>Human body </a:t>
                      </a:r>
                      <a:r>
                        <a:rPr lang="en-US" sz="2200" dirty="0" err="1"/>
                        <a:t>được</a:t>
                      </a:r>
                      <a:r>
                        <a:rPr lang="en-US" sz="2200" baseline="0" dirty="0"/>
                        <a:t> </a:t>
                      </a:r>
                      <a:r>
                        <a:rPr lang="en-US" sz="2200" baseline="0" dirty="0" err="1"/>
                        <a:t>tách</a:t>
                      </a:r>
                      <a:r>
                        <a:rPr lang="en-US" sz="2200" baseline="0" dirty="0"/>
                        <a:t> thành </a:t>
                      </a:r>
                      <a:r>
                        <a:rPr lang="en-US" sz="2200" baseline="0" dirty="0" err="1"/>
                        <a:t>nhiều</a:t>
                      </a:r>
                      <a:r>
                        <a:rPr lang="en-US" sz="2200" baseline="0" dirty="0"/>
                        <a:t> </a:t>
                      </a:r>
                      <a:r>
                        <a:rPr lang="en-US" sz="2200" baseline="0" dirty="0" err="1"/>
                        <a:t>bộ</a:t>
                      </a:r>
                      <a:r>
                        <a:rPr lang="en-US" sz="2200" baseline="0" dirty="0"/>
                        <a:t> </a:t>
                      </a:r>
                      <a:r>
                        <a:rPr lang="en-US" sz="2200" baseline="0" dirty="0" err="1"/>
                        <a:t>phận</a:t>
                      </a:r>
                      <a:endParaRPr lang="en-US" sz="2200" baseline="0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200" baseline="0" dirty="0" err="1"/>
                        <a:t>Tách</a:t>
                      </a:r>
                      <a:r>
                        <a:rPr lang="en-US" sz="2200" baseline="0" dirty="0"/>
                        <a:t> feature </a:t>
                      </a:r>
                      <a:r>
                        <a:rPr lang="en-US" sz="2200" baseline="0" dirty="0" err="1"/>
                        <a:t>từ</a:t>
                      </a:r>
                      <a:r>
                        <a:rPr lang="en-US" sz="2200" baseline="0" dirty="0"/>
                        <a:t> các </a:t>
                      </a:r>
                      <a:r>
                        <a:rPr lang="en-US" sz="2200" baseline="0" dirty="0" err="1"/>
                        <a:t>bộ</a:t>
                      </a:r>
                      <a:r>
                        <a:rPr lang="en-US" sz="2200" baseline="0" dirty="0"/>
                        <a:t> </a:t>
                      </a:r>
                      <a:r>
                        <a:rPr lang="en-US" sz="2200" baseline="0" dirty="0" err="1"/>
                        <a:t>phận</a:t>
                      </a:r>
                      <a:r>
                        <a:rPr lang="en-US" sz="2200" baseline="0" dirty="0"/>
                        <a:t> </a:t>
                      </a:r>
                      <a:r>
                        <a:rPr lang="en-US" sz="2200" baseline="0" dirty="0" err="1"/>
                        <a:t>để</a:t>
                      </a:r>
                      <a:r>
                        <a:rPr lang="en-US" sz="2200" baseline="0" dirty="0"/>
                        <a:t> </a:t>
                      </a:r>
                      <a:r>
                        <a:rPr lang="en-US" sz="2200" baseline="0" dirty="0" err="1"/>
                        <a:t>thực</a:t>
                      </a:r>
                      <a:r>
                        <a:rPr lang="en-US" sz="2200" baseline="0" dirty="0"/>
                        <a:t> </a:t>
                      </a:r>
                      <a:r>
                        <a:rPr lang="en-US" sz="2200" baseline="0" dirty="0" err="1"/>
                        <a:t>hiện</a:t>
                      </a:r>
                      <a:r>
                        <a:rPr lang="en-US" sz="2200" baseline="0" dirty="0"/>
                        <a:t> action recognition</a:t>
                      </a:r>
                      <a:endParaRPr lang="en-US" sz="2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38333104"/>
                  </a:ext>
                </a:extLst>
              </a:tr>
            </a:tbl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A284CC-6110-42E0-AF6D-873D9E6268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Feature-based Automated Multi-view Human Action: Box feature + Cloud feature</a:t>
            </a:r>
          </a:p>
        </p:txBody>
      </p:sp>
    </p:spTree>
    <p:extLst>
      <p:ext uri="{BB962C8B-B14F-4D97-AF65-F5344CB8AC3E}">
        <p14:creationId xmlns:p14="http://schemas.microsoft.com/office/powerpoint/2010/main" val="39261241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algn="ctr"/>
            <a:r>
              <a:rPr lang="en-US" sz="2400" dirty="0"/>
              <a:t>  KTH: 6 action classes x 4 scenarios x 25 videos = 600 videos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252527" y="2921935"/>
            <a:ext cx="4627265" cy="2341067"/>
          </a:xfrm>
          <a:prstGeom prst="rect">
            <a:avLst/>
          </a:prstGeom>
        </p:spPr>
      </p:pic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/>
              <a:t>WEIZMANN: 90 videos (9 subjects, 10 actions)</a:t>
            </a:r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quarter" idx="4"/>
          </p:nvPr>
        </p:nvPicPr>
        <p:blipFill>
          <a:blip r:embed="rId4"/>
          <a:stretch>
            <a:fillRect/>
          </a:stretch>
        </p:blipFill>
        <p:spPr>
          <a:xfrm>
            <a:off x="6657308" y="2939708"/>
            <a:ext cx="4058984" cy="2323294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552C11-B227-41AC-A23B-E63DE32DD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Feature-based Automated Multi-view Human Action: Box feature + Cloud feature</a:t>
            </a:r>
          </a:p>
        </p:txBody>
      </p:sp>
    </p:spTree>
    <p:extLst>
      <p:ext uri="{BB962C8B-B14F-4D97-AF65-F5344CB8AC3E}">
        <p14:creationId xmlns:p14="http://schemas.microsoft.com/office/powerpoint/2010/main" val="3452032911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3805</TotalTime>
  <Words>2070</Words>
  <Application>Microsoft Office PowerPoint</Application>
  <PresentationFormat>Widescreen</PresentationFormat>
  <Paragraphs>319</Paragraphs>
  <Slides>38</Slides>
  <Notes>35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4" baseType="lpstr">
      <vt:lpstr>Arial</vt:lpstr>
      <vt:lpstr>Calibri</vt:lpstr>
      <vt:lpstr>Calibri Light</vt:lpstr>
      <vt:lpstr>Cambria Math</vt:lpstr>
      <vt:lpstr>Wingdings</vt:lpstr>
      <vt:lpstr>Retrospect</vt:lpstr>
      <vt:lpstr>Robust Feature-based Automated Multi-view Human Action Recognition System</vt:lpstr>
      <vt:lpstr>Nội dung trình bày</vt:lpstr>
      <vt:lpstr>Abstract</vt:lpstr>
      <vt:lpstr>Introduction</vt:lpstr>
      <vt:lpstr>Introduction</vt:lpstr>
      <vt:lpstr>Introduction</vt:lpstr>
      <vt:lpstr>Related work  Các phương pháp cổ điển</vt:lpstr>
      <vt:lpstr>Related work  Các phương hiện đại</vt:lpstr>
      <vt:lpstr>Datasets</vt:lpstr>
      <vt:lpstr>Datasets</vt:lpstr>
      <vt:lpstr>Feature extraction  Moving object localization</vt:lpstr>
      <vt:lpstr>Feature extraction  Moving object localization</vt:lpstr>
      <vt:lpstr>Feature extraction  Moving object localization</vt:lpstr>
      <vt:lpstr>Feature extraction  Moving object localization</vt:lpstr>
      <vt:lpstr>Feature extraction  Moving object localization</vt:lpstr>
      <vt:lpstr>Feature extraction  Moving object localization</vt:lpstr>
      <vt:lpstr>Feature extraction  Extraction of Points of Interest</vt:lpstr>
      <vt:lpstr>Feature extraction  Extraction of Points of Interest</vt:lpstr>
      <vt:lpstr>Feature extraction  Extraction of Points of Interest</vt:lpstr>
      <vt:lpstr>Feature extraction  Extraction of Points of Interest</vt:lpstr>
      <vt:lpstr>Feature extraction  Feature description</vt:lpstr>
      <vt:lpstr>Feature extraction  Feature description</vt:lpstr>
      <vt:lpstr>Feature extraction  Feature description</vt:lpstr>
      <vt:lpstr>Feature extraction  Feature description</vt:lpstr>
      <vt:lpstr>Feature extraction  Feature description</vt:lpstr>
      <vt:lpstr>Feature extraction  Feature description</vt:lpstr>
      <vt:lpstr>Feature extraction  Feature description</vt:lpstr>
      <vt:lpstr>Feature reduction and classification  Nearest Neighbor Classifier</vt:lpstr>
      <vt:lpstr>Feature reduction and classification  Gaussian Mixture Model Classifier</vt:lpstr>
      <vt:lpstr>Feature reduction and classification  Nearest Mean Classifier</vt:lpstr>
      <vt:lpstr>Experiment result  Subject Invariance Evaluation </vt:lpstr>
      <vt:lpstr>Experiment result  Subject Invariance Evaluation </vt:lpstr>
      <vt:lpstr>Experiment result  View Invariance Evaluation </vt:lpstr>
      <vt:lpstr>Experiment result  View Invariance Evaluation </vt:lpstr>
      <vt:lpstr>Experiment result  View Invariance Evaluation </vt:lpstr>
      <vt:lpstr>Experiment result  Auto Labeling</vt:lpstr>
      <vt:lpstr>Experiment result  Auto Labeling</vt:lpstr>
      <vt:lpstr>Experiment result  Auto Labeling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Robust Feature-based Automated Multi-view Human Action Recognition System</dc:title>
  <dc:creator>Kaiser GX</dc:creator>
  <cp:lastModifiedBy>Kaiser GX</cp:lastModifiedBy>
  <cp:revision>101</cp:revision>
  <dcterms:created xsi:type="dcterms:W3CDTF">2017-05-25T19:13:45Z</dcterms:created>
  <dcterms:modified xsi:type="dcterms:W3CDTF">2018-04-27T05:25:25Z</dcterms:modified>
</cp:coreProperties>
</file>